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31.png" ContentType="image/png"/>
  <Override PartName="/ppt/media/image7.jpeg" ContentType="image/jpeg"/>
  <Override PartName="/ppt/media/image57.png" ContentType="image/png"/>
  <Override PartName="/ppt/media/image28.jpeg" ContentType="image/jpeg"/>
  <Override PartName="/ppt/media/image1.png" ContentType="image/png"/>
  <Override PartName="/ppt/media/image58.png" ContentType="image/png"/>
  <Override PartName="/ppt/media/image2.png" ContentType="image/png"/>
  <Override PartName="/ppt/media/image51.png" ContentType="image/png"/>
  <Override PartName="/ppt/media/image9.jpeg" ContentType="image/jpe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41.png" ContentType="image/png"/>
  <Override PartName="/ppt/media/image8.jpeg" ContentType="image/jpeg"/>
  <Override PartName="/ppt/media/image72.png" ContentType="image/png"/>
  <Override PartName="/ppt/media/image6.png" ContentType="image/png"/>
  <Override PartName="/ppt/media/image10.jpeg" ContentType="image/jpeg"/>
  <Override PartName="/ppt/media/image56.png" ContentType="image/png"/>
  <Override PartName="/ppt/media/image11.png" ContentType="image/png"/>
  <Override PartName="/ppt/media/image76.png" ContentType="image/png"/>
  <Override PartName="/ppt/media/image12.jpeg" ContentType="image/jpeg"/>
  <Override PartName="/ppt/media/image19.png" ContentType="image/png"/>
  <Override PartName="/ppt/media/image86.png" ContentType="image/png"/>
  <Override PartName="/ppt/media/image13.jpeg" ContentType="image/jpeg"/>
  <Override PartName="/ppt/media/image101.png" ContentType="image/png"/>
  <Override PartName="/ppt/media/image29.png" ContentType="image/png"/>
  <Override PartName="/ppt/media/image96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jpeg" ContentType="image/jpeg"/>
  <Override PartName="/ppt/media/image20.png" ContentType="image/png"/>
  <Override PartName="/ppt/media/image54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37.png" ContentType="image/png"/>
  <Override PartName="/ppt/media/image26.jpeg" ContentType="image/jpeg"/>
  <Override PartName="/ppt/media/image47.png" ContentType="image/png"/>
  <Override PartName="/ppt/media/image27.jpeg" ContentType="image/jpe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2.png" ContentType="image/png"/>
  <Override PartName="/ppt/media/image53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3.png" ContentType="image/png"/>
  <Override PartName="/ppt/media/image74.png" ContentType="image/png"/>
  <Override PartName="/ppt/media/image75.jpeg" ContentType="image/jpe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6858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42720" y="276120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50496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34272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242928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1584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1584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242928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34272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2025000" y="-358560"/>
            <a:ext cx="4610520" cy="579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4272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350496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342720" y="276120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42720" y="276120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350496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34272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42928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1584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1584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242928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34272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2025000" y="-358560"/>
            <a:ext cx="4610520" cy="579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4272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350496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342720" y="276120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42720" y="276120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350496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34272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42928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1584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1584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242928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34272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2025000" y="-358560"/>
            <a:ext cx="4610520" cy="579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4272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350496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342720" y="276120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342720" y="276120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350496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34272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242928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515840" y="120348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451584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242928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342720" y="2761200"/>
            <a:ext cx="19868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2025000" y="-358560"/>
            <a:ext cx="4610520" cy="579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4272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504960" y="276120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504960" y="1203480"/>
            <a:ext cx="30114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42720" y="2761200"/>
            <a:ext cx="61714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534600"/>
            <a:ext cx="6858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Logo OTH" descr=""/>
          <p:cNvPicPr/>
          <p:nvPr/>
        </p:nvPicPr>
        <p:blipFill>
          <a:blip r:embed="rId2"/>
          <a:srcRect l="0" t="0" r="0" b="50050"/>
          <a:stretch/>
        </p:blipFill>
        <p:spPr>
          <a:xfrm>
            <a:off x="210600" y="104760"/>
            <a:ext cx="2248200" cy="3247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4752000"/>
            <a:ext cx="688068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3"/>
          <p:cNvSpPr/>
          <p:nvPr/>
        </p:nvSpPr>
        <p:spPr>
          <a:xfrm>
            <a:off x="6106680" y="4824000"/>
            <a:ext cx="155520" cy="231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6336000" y="4752000"/>
            <a:ext cx="3592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A325D3AF-D870-4F43-9A13-CF2DE67B5BA3}" type="slidenum"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&lt;Foliennummer&gt;</a:t>
            </a:fld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 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180000" y="4838400"/>
            <a:ext cx="153900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DT – SoSe 2018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5544000" y="4837320"/>
            <a:ext cx="732240" cy="221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21.06.2018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499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0" y="534600"/>
            <a:ext cx="6858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Logo OTH" descr=""/>
          <p:cNvPicPr/>
          <p:nvPr/>
        </p:nvPicPr>
        <p:blipFill>
          <a:blip r:embed="rId2"/>
          <a:srcRect l="0" t="0" r="0" b="50050"/>
          <a:stretch/>
        </p:blipFill>
        <p:spPr>
          <a:xfrm>
            <a:off x="210600" y="104760"/>
            <a:ext cx="2248200" cy="324720"/>
          </a:xfrm>
          <a:prstGeom prst="rect">
            <a:avLst/>
          </a:prstGeom>
          <a:ln>
            <a:noFill/>
          </a:ln>
        </p:spPr>
      </p:pic>
      <p:sp>
        <p:nvSpPr>
          <p:cNvPr id="47" name="Line 2"/>
          <p:cNvSpPr/>
          <p:nvPr/>
        </p:nvSpPr>
        <p:spPr>
          <a:xfrm>
            <a:off x="0" y="4748760"/>
            <a:ext cx="688068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3"/>
          <p:cNvSpPr/>
          <p:nvPr/>
        </p:nvSpPr>
        <p:spPr>
          <a:xfrm>
            <a:off x="6106680" y="4820760"/>
            <a:ext cx="155520" cy="231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4"/>
          <p:cNvSpPr/>
          <p:nvPr/>
        </p:nvSpPr>
        <p:spPr>
          <a:xfrm>
            <a:off x="6336000" y="4748760"/>
            <a:ext cx="3592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73B1FC4D-DCFA-45E9-B814-86B5147246BE}" type="slidenum"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&lt;Foliennummer&gt;</a:t>
            </a:fld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 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0" name="CustomShape 5"/>
          <p:cNvSpPr/>
          <p:nvPr/>
        </p:nvSpPr>
        <p:spPr>
          <a:xfrm>
            <a:off x="180000" y="4835160"/>
            <a:ext cx="153900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DT – SoSe 2018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1" name="CustomShape 6"/>
          <p:cNvSpPr/>
          <p:nvPr/>
        </p:nvSpPr>
        <p:spPr>
          <a:xfrm>
            <a:off x="5544000" y="4834080"/>
            <a:ext cx="732240" cy="221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21.06.2018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2025000" y="-358560"/>
            <a:ext cx="4610520" cy="12499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4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ine 1"/>
          <p:cNvSpPr/>
          <p:nvPr/>
        </p:nvSpPr>
        <p:spPr>
          <a:xfrm>
            <a:off x="0" y="534600"/>
            <a:ext cx="6858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Logo OTH" descr=""/>
          <p:cNvPicPr/>
          <p:nvPr/>
        </p:nvPicPr>
        <p:blipFill>
          <a:blip r:embed="rId2"/>
          <a:srcRect l="0" t="0" r="0" b="50050"/>
          <a:stretch/>
        </p:blipFill>
        <p:spPr>
          <a:xfrm>
            <a:off x="210600" y="104760"/>
            <a:ext cx="2248200" cy="324720"/>
          </a:xfrm>
          <a:prstGeom prst="rect">
            <a:avLst/>
          </a:prstGeom>
          <a:ln>
            <a:noFill/>
          </a:ln>
        </p:spPr>
      </p:pic>
      <p:sp>
        <p:nvSpPr>
          <p:cNvPr id="92" name="Line 2"/>
          <p:cNvSpPr/>
          <p:nvPr/>
        </p:nvSpPr>
        <p:spPr>
          <a:xfrm>
            <a:off x="0" y="4748760"/>
            <a:ext cx="688068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3"/>
          <p:cNvSpPr/>
          <p:nvPr/>
        </p:nvSpPr>
        <p:spPr>
          <a:xfrm>
            <a:off x="6106680" y="4820760"/>
            <a:ext cx="155520" cy="231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4"/>
          <p:cNvSpPr/>
          <p:nvPr/>
        </p:nvSpPr>
        <p:spPr>
          <a:xfrm>
            <a:off x="6336000" y="4748760"/>
            <a:ext cx="3592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74CA8D04-B282-46CE-A53F-48E8859F6545}" type="slidenum"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&lt;Foliennummer&gt;</a:t>
            </a:fld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 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80000" y="4835160"/>
            <a:ext cx="153900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DT – SoSe 2018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5544000" y="4834080"/>
            <a:ext cx="732240" cy="221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21.06.2018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 1"/>
          <p:cNvSpPr/>
          <p:nvPr/>
        </p:nvSpPr>
        <p:spPr>
          <a:xfrm>
            <a:off x="0" y="534600"/>
            <a:ext cx="6858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Logo OTH" descr=""/>
          <p:cNvPicPr/>
          <p:nvPr/>
        </p:nvPicPr>
        <p:blipFill>
          <a:blip r:embed="rId2"/>
          <a:srcRect l="0" t="0" r="0" b="50050"/>
          <a:stretch/>
        </p:blipFill>
        <p:spPr>
          <a:xfrm>
            <a:off x="210600" y="104760"/>
            <a:ext cx="2248200" cy="324720"/>
          </a:xfrm>
          <a:prstGeom prst="rect">
            <a:avLst/>
          </a:prstGeom>
          <a:ln>
            <a:noFill/>
          </a:ln>
        </p:spPr>
      </p:pic>
      <p:sp>
        <p:nvSpPr>
          <p:cNvPr id="137" name="Line 2"/>
          <p:cNvSpPr/>
          <p:nvPr/>
        </p:nvSpPr>
        <p:spPr>
          <a:xfrm>
            <a:off x="0" y="4748760"/>
            <a:ext cx="688068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6106680" y="4820760"/>
            <a:ext cx="155520" cy="231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6336000" y="4748760"/>
            <a:ext cx="3592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2B4C91E1-D903-4492-9078-1D192E207762}" type="slidenum"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&lt;Foliennummer&gt;</a:t>
            </a:fld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 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180000" y="4835160"/>
            <a:ext cx="153900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DT – SoSe 2018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5544000" y="4834080"/>
            <a:ext cx="732240" cy="221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21.06.2018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3" name="PlaceHolder 8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3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slideLayout" Target="../slideLayouts/slideLayout3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3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3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3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3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slideLayout" Target="../slideLayouts/slideLayout3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slideLayout" Target="../slideLayouts/slideLayout3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43080" y="720000"/>
            <a:ext cx="6171120" cy="5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de-DE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SYNC-PARTY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 rot="16200000">
            <a:off x="1999800" y="1921680"/>
            <a:ext cx="983160" cy="740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699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"/>
          <p:cNvSpPr/>
          <p:nvPr/>
        </p:nvSpPr>
        <p:spPr>
          <a:xfrm flipH="1">
            <a:off x="2041920" y="2312640"/>
            <a:ext cx="892440" cy="807120"/>
          </a:xfrm>
          <a:prstGeom prst="arc">
            <a:avLst>
              <a:gd name="adj1" fmla="val 10763134"/>
              <a:gd name="adj2" fmla="val 0"/>
            </a:avLst>
          </a:prstGeom>
          <a:noFill/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4"/>
          <p:cNvSpPr/>
          <p:nvPr/>
        </p:nvSpPr>
        <p:spPr>
          <a:xfrm>
            <a:off x="2045520" y="2716200"/>
            <a:ext cx="13320" cy="1215360"/>
          </a:xfrm>
          <a:prstGeom prst="line">
            <a:avLst/>
          </a:prstGeom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5"/>
          <p:cNvSpPr/>
          <p:nvPr/>
        </p:nvSpPr>
        <p:spPr>
          <a:xfrm>
            <a:off x="2938680" y="2716200"/>
            <a:ext cx="360" cy="1215360"/>
          </a:xfrm>
          <a:prstGeom prst="line">
            <a:avLst/>
          </a:prstGeom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6"/>
          <p:cNvSpPr/>
          <p:nvPr/>
        </p:nvSpPr>
        <p:spPr>
          <a:xfrm>
            <a:off x="1971720" y="2698560"/>
            <a:ext cx="159840" cy="1540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7"/>
          <p:cNvSpPr/>
          <p:nvPr/>
        </p:nvSpPr>
        <p:spPr>
          <a:xfrm>
            <a:off x="1971720" y="2889720"/>
            <a:ext cx="159840" cy="1540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8"/>
          <p:cNvSpPr/>
          <p:nvPr/>
        </p:nvSpPr>
        <p:spPr>
          <a:xfrm>
            <a:off x="1971720" y="2775600"/>
            <a:ext cx="159840" cy="19044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9"/>
          <p:cNvSpPr/>
          <p:nvPr/>
        </p:nvSpPr>
        <p:spPr>
          <a:xfrm>
            <a:off x="2858040" y="2680560"/>
            <a:ext cx="159840" cy="1540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0"/>
          <p:cNvSpPr/>
          <p:nvPr/>
        </p:nvSpPr>
        <p:spPr>
          <a:xfrm>
            <a:off x="2858040" y="2871720"/>
            <a:ext cx="159840" cy="1540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1"/>
          <p:cNvSpPr/>
          <p:nvPr/>
        </p:nvSpPr>
        <p:spPr>
          <a:xfrm>
            <a:off x="2858040" y="2757600"/>
            <a:ext cx="159840" cy="19080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12"/>
          <p:cNvSpPr/>
          <p:nvPr/>
        </p:nvSpPr>
        <p:spPr>
          <a:xfrm>
            <a:off x="2058480" y="3922200"/>
            <a:ext cx="56160" cy="231120"/>
          </a:xfrm>
          <a:prstGeom prst="line">
            <a:avLst/>
          </a:prstGeom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13"/>
          <p:cNvSpPr/>
          <p:nvPr/>
        </p:nvSpPr>
        <p:spPr>
          <a:xfrm flipH="1">
            <a:off x="2882160" y="3921840"/>
            <a:ext cx="56160" cy="231480"/>
          </a:xfrm>
          <a:prstGeom prst="line">
            <a:avLst/>
          </a:prstGeom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4"/>
          <p:cNvSpPr/>
          <p:nvPr/>
        </p:nvSpPr>
        <p:spPr>
          <a:xfrm rot="10800000">
            <a:off x="2115720" y="4043520"/>
            <a:ext cx="766440" cy="204120"/>
          </a:xfrm>
          <a:prstGeom prst="arc">
            <a:avLst>
              <a:gd name="adj1" fmla="val 10778916"/>
              <a:gd name="adj2" fmla="val 0"/>
            </a:avLst>
          </a:prstGeom>
          <a:noFill/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5"/>
          <p:cNvSpPr/>
          <p:nvPr/>
        </p:nvSpPr>
        <p:spPr>
          <a:xfrm>
            <a:off x="2859120" y="3596400"/>
            <a:ext cx="159840" cy="1540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6"/>
          <p:cNvSpPr/>
          <p:nvPr/>
        </p:nvSpPr>
        <p:spPr>
          <a:xfrm>
            <a:off x="2859120" y="3787200"/>
            <a:ext cx="159840" cy="1540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7"/>
          <p:cNvSpPr/>
          <p:nvPr/>
        </p:nvSpPr>
        <p:spPr>
          <a:xfrm>
            <a:off x="2859120" y="3673080"/>
            <a:ext cx="159840" cy="19080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8"/>
          <p:cNvSpPr/>
          <p:nvPr/>
        </p:nvSpPr>
        <p:spPr>
          <a:xfrm>
            <a:off x="1971720" y="3596040"/>
            <a:ext cx="159840" cy="15372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9"/>
          <p:cNvSpPr/>
          <p:nvPr/>
        </p:nvSpPr>
        <p:spPr>
          <a:xfrm>
            <a:off x="1971720" y="3787200"/>
            <a:ext cx="159840" cy="15372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0"/>
          <p:cNvSpPr/>
          <p:nvPr/>
        </p:nvSpPr>
        <p:spPr>
          <a:xfrm>
            <a:off x="1971720" y="3673080"/>
            <a:ext cx="159840" cy="19080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1"/>
          <p:cNvSpPr/>
          <p:nvPr/>
        </p:nvSpPr>
        <p:spPr>
          <a:xfrm rot="16200000">
            <a:off x="3866760" y="1921680"/>
            <a:ext cx="983160" cy="741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4c7e7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22"/>
          <p:cNvSpPr/>
          <p:nvPr/>
        </p:nvSpPr>
        <p:spPr>
          <a:xfrm flipH="1">
            <a:off x="3908880" y="2312640"/>
            <a:ext cx="892440" cy="807120"/>
          </a:xfrm>
          <a:prstGeom prst="arc">
            <a:avLst>
              <a:gd name="adj1" fmla="val 10763134"/>
              <a:gd name="adj2" fmla="val 0"/>
            </a:avLst>
          </a:prstGeom>
          <a:noFill/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23"/>
          <p:cNvSpPr/>
          <p:nvPr/>
        </p:nvSpPr>
        <p:spPr>
          <a:xfrm>
            <a:off x="3912120" y="2716200"/>
            <a:ext cx="13320" cy="1215360"/>
          </a:xfrm>
          <a:prstGeom prst="line">
            <a:avLst/>
          </a:prstGeom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Line 24"/>
          <p:cNvSpPr/>
          <p:nvPr/>
        </p:nvSpPr>
        <p:spPr>
          <a:xfrm>
            <a:off x="4805280" y="2716200"/>
            <a:ext cx="360" cy="1215360"/>
          </a:xfrm>
          <a:prstGeom prst="line">
            <a:avLst/>
          </a:prstGeom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5"/>
          <p:cNvSpPr/>
          <p:nvPr/>
        </p:nvSpPr>
        <p:spPr>
          <a:xfrm>
            <a:off x="3838680" y="2698560"/>
            <a:ext cx="159840" cy="1540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6"/>
          <p:cNvSpPr/>
          <p:nvPr/>
        </p:nvSpPr>
        <p:spPr>
          <a:xfrm>
            <a:off x="3838680" y="2889720"/>
            <a:ext cx="159840" cy="1540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7"/>
          <p:cNvSpPr/>
          <p:nvPr/>
        </p:nvSpPr>
        <p:spPr>
          <a:xfrm>
            <a:off x="3838680" y="2775600"/>
            <a:ext cx="159840" cy="19044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8"/>
          <p:cNvSpPr/>
          <p:nvPr/>
        </p:nvSpPr>
        <p:spPr>
          <a:xfrm>
            <a:off x="4725000" y="2680920"/>
            <a:ext cx="159480" cy="15372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9"/>
          <p:cNvSpPr/>
          <p:nvPr/>
        </p:nvSpPr>
        <p:spPr>
          <a:xfrm>
            <a:off x="4725000" y="2872080"/>
            <a:ext cx="159480" cy="15372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0"/>
          <p:cNvSpPr/>
          <p:nvPr/>
        </p:nvSpPr>
        <p:spPr>
          <a:xfrm>
            <a:off x="4725000" y="2757600"/>
            <a:ext cx="159480" cy="19080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31"/>
          <p:cNvSpPr/>
          <p:nvPr/>
        </p:nvSpPr>
        <p:spPr>
          <a:xfrm>
            <a:off x="3925440" y="3922200"/>
            <a:ext cx="56160" cy="231120"/>
          </a:xfrm>
          <a:prstGeom prst="line">
            <a:avLst/>
          </a:prstGeom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32"/>
          <p:cNvSpPr/>
          <p:nvPr/>
        </p:nvSpPr>
        <p:spPr>
          <a:xfrm flipH="1">
            <a:off x="4748760" y="3921840"/>
            <a:ext cx="56160" cy="231480"/>
          </a:xfrm>
          <a:prstGeom prst="line">
            <a:avLst/>
          </a:prstGeom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3"/>
          <p:cNvSpPr/>
          <p:nvPr/>
        </p:nvSpPr>
        <p:spPr>
          <a:xfrm rot="10800000">
            <a:off x="3980880" y="4043160"/>
            <a:ext cx="768240" cy="204840"/>
          </a:xfrm>
          <a:prstGeom prst="arc">
            <a:avLst>
              <a:gd name="adj1" fmla="val 10847137"/>
              <a:gd name="adj2" fmla="val 21561695"/>
            </a:avLst>
          </a:prstGeom>
          <a:noFill/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4"/>
          <p:cNvSpPr/>
          <p:nvPr/>
        </p:nvSpPr>
        <p:spPr>
          <a:xfrm>
            <a:off x="4726080" y="3596400"/>
            <a:ext cx="159480" cy="1540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5"/>
          <p:cNvSpPr/>
          <p:nvPr/>
        </p:nvSpPr>
        <p:spPr>
          <a:xfrm>
            <a:off x="4726080" y="3787200"/>
            <a:ext cx="159480" cy="15444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6"/>
          <p:cNvSpPr/>
          <p:nvPr/>
        </p:nvSpPr>
        <p:spPr>
          <a:xfrm>
            <a:off x="4726080" y="3673080"/>
            <a:ext cx="159480" cy="19116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7"/>
          <p:cNvSpPr/>
          <p:nvPr/>
        </p:nvSpPr>
        <p:spPr>
          <a:xfrm>
            <a:off x="3838680" y="3596040"/>
            <a:ext cx="159840" cy="15372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8"/>
          <p:cNvSpPr/>
          <p:nvPr/>
        </p:nvSpPr>
        <p:spPr>
          <a:xfrm>
            <a:off x="3838680" y="3787200"/>
            <a:ext cx="159840" cy="15372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39"/>
          <p:cNvSpPr/>
          <p:nvPr/>
        </p:nvSpPr>
        <p:spPr>
          <a:xfrm>
            <a:off x="3838680" y="3673080"/>
            <a:ext cx="159840" cy="19080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40"/>
          <p:cNvSpPr/>
          <p:nvPr/>
        </p:nvSpPr>
        <p:spPr>
          <a:xfrm>
            <a:off x="333000" y="1296000"/>
            <a:ext cx="619128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Automatisches synchrones Fahren mehrerer Modellautos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20" name="CustomShape 41"/>
          <p:cNvSpPr/>
          <p:nvPr/>
        </p:nvSpPr>
        <p:spPr>
          <a:xfrm>
            <a:off x="144000" y="4852800"/>
            <a:ext cx="6424920" cy="1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Adrian Leher, Andrej Utz, Jochannes Eichenseer, Simon Hölzl, Tran Luu Ngoc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21" name="Grafik 40" descr=""/>
          <p:cNvPicPr/>
          <p:nvPr/>
        </p:nvPicPr>
        <p:blipFill>
          <a:blip r:embed="rId1"/>
          <a:stretch/>
        </p:blipFill>
        <p:spPr>
          <a:xfrm>
            <a:off x="3141000" y="316800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222" name="Grafik 18" descr=""/>
          <p:cNvPicPr/>
          <p:nvPr/>
        </p:nvPicPr>
        <p:blipFill>
          <a:blip r:embed="rId2"/>
          <a:stretch/>
        </p:blipFill>
        <p:spPr>
          <a:xfrm>
            <a:off x="2990160" y="3816000"/>
            <a:ext cx="877320" cy="71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10600" y="1042920"/>
            <a:ext cx="6169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Motor Stop: High Anteil 18.75%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61" name="Grafik 8" descr=""/>
          <p:cNvPicPr/>
          <p:nvPr/>
        </p:nvPicPr>
        <p:blipFill>
          <a:blip r:embed="rId1"/>
          <a:stretch/>
        </p:blipFill>
        <p:spPr>
          <a:xfrm>
            <a:off x="210600" y="2264760"/>
            <a:ext cx="6487920" cy="1962000"/>
          </a:xfrm>
          <a:prstGeom prst="rect">
            <a:avLst/>
          </a:prstGeom>
          <a:ln w="12600"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208080" y="597960"/>
            <a:ext cx="5161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Pololu Motor Controller 18v15 </a:t>
            </a: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- Kalibrierung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rafik 7" descr=""/>
          <p:cNvPicPr/>
          <p:nvPr/>
        </p:nvPicPr>
        <p:blipFill>
          <a:blip r:embed="rId1"/>
          <a:stretch/>
        </p:blipFill>
        <p:spPr>
          <a:xfrm>
            <a:off x="210600" y="2265120"/>
            <a:ext cx="6486480" cy="1961280"/>
          </a:xfrm>
          <a:prstGeom prst="rect">
            <a:avLst/>
          </a:prstGeom>
          <a:ln w="12600"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210600" y="1042920"/>
            <a:ext cx="6169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Motor Full Forwards: High Anteil ~100%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210960" y="597960"/>
            <a:ext cx="5161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Pololu Motor Controller 18v15 </a:t>
            </a: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- Kalibrierung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210600" y="1042920"/>
            <a:ext cx="6169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Motor Full Backwards: High Anteil 6,25%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210960" y="597960"/>
            <a:ext cx="5161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Pololu Motor Controller 18v15 </a:t>
            </a: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- Kalibrierung</a:t>
            </a:r>
            <a:endParaRPr b="0" lang="de-DE" sz="1500" spc="-1" strike="noStrike">
              <a:latin typeface="Arial"/>
            </a:endParaRPr>
          </a:p>
        </p:txBody>
      </p:sp>
      <p:pic>
        <p:nvPicPr>
          <p:cNvPr id="272" name="Grafik 9" descr=""/>
          <p:cNvPicPr/>
          <p:nvPr/>
        </p:nvPicPr>
        <p:blipFill>
          <a:blip r:embed="rId1"/>
          <a:stretch/>
        </p:blipFill>
        <p:spPr>
          <a:xfrm>
            <a:off x="210600" y="2265120"/>
            <a:ext cx="6487920" cy="1962000"/>
          </a:xfrm>
          <a:prstGeom prst="rect">
            <a:avLst/>
          </a:prstGeom>
          <a:ln w="12600"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10600" y="1042920"/>
            <a:ext cx="6169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Steuerung über PWM Signal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Periodenlänge: 20 ms (50 Hz)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Tastgrad (High-Anteil): ~1 ms (-90°) – ~2 ms (90°)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Mit Reifen: 1,2 ms (-54°) – 1,8 ms (54°)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210960" y="597960"/>
            <a:ext cx="5161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PowerPro SG-5010 Servo</a:t>
            </a:r>
            <a:endParaRPr b="0" lang="de-DE" sz="1500" spc="-1" strike="noStrike">
              <a:latin typeface="Arial"/>
            </a:endParaRPr>
          </a:p>
        </p:txBody>
      </p:sp>
      <p:pic>
        <p:nvPicPr>
          <p:cNvPr id="278" name="Picture 4" descr=""/>
          <p:cNvPicPr/>
          <p:nvPr/>
        </p:nvPicPr>
        <p:blipFill>
          <a:blip r:embed="rId1"/>
          <a:stretch/>
        </p:blipFill>
        <p:spPr>
          <a:xfrm>
            <a:off x="4192560" y="1087200"/>
            <a:ext cx="2442960" cy="1833120"/>
          </a:xfrm>
          <a:prstGeom prst="rect">
            <a:avLst/>
          </a:prstGeom>
          <a:ln>
            <a:noFill/>
          </a:ln>
        </p:spPr>
      </p:pic>
      <p:sp>
        <p:nvSpPr>
          <p:cNvPr id="279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210600" y="1042920"/>
            <a:ext cx="6169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Reichweite: 2 cm – 3 m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Elektrische Eigenschaften: 5V, 35mA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Eine Leitung für Trigger Signal und Input Signal (SIG)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210960" y="597960"/>
            <a:ext cx="5161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Parallax INF PING))) Ultrasonic Distance Sensor</a:t>
            </a:r>
            <a:endParaRPr b="0" lang="de-DE" sz="1500" spc="-1" strike="noStrike">
              <a:latin typeface="Arial"/>
            </a:endParaRPr>
          </a:p>
        </p:txBody>
      </p:sp>
      <p:pic>
        <p:nvPicPr>
          <p:cNvPr id="283" name="Grafik 7" descr=""/>
          <p:cNvPicPr/>
          <p:nvPr/>
        </p:nvPicPr>
        <p:blipFill>
          <a:blip r:embed="rId1"/>
          <a:srcRect l="10769" t="25480" r="10553" b="25061"/>
          <a:stretch/>
        </p:blipFill>
        <p:spPr>
          <a:xfrm>
            <a:off x="4104000" y="1256040"/>
            <a:ext cx="2365560" cy="1486440"/>
          </a:xfrm>
          <a:prstGeom prst="rect">
            <a:avLst/>
          </a:prstGeom>
          <a:ln w="12600">
            <a:noFill/>
          </a:ln>
        </p:spPr>
      </p:pic>
      <p:pic>
        <p:nvPicPr>
          <p:cNvPr id="284" name="Grafik 8" descr=""/>
          <p:cNvPicPr/>
          <p:nvPr/>
        </p:nvPicPr>
        <p:blipFill>
          <a:blip r:embed="rId2"/>
          <a:stretch/>
        </p:blipFill>
        <p:spPr>
          <a:xfrm>
            <a:off x="429480" y="3113280"/>
            <a:ext cx="3889800" cy="1175760"/>
          </a:xfrm>
          <a:prstGeom prst="rect">
            <a:avLst/>
          </a:prstGeom>
          <a:ln w="12600"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210960" y="597960"/>
            <a:ext cx="4684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Arduino Uno Rev 3</a:t>
            </a: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 - Software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210600" y="1042920"/>
            <a:ext cx="5953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br/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	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89" name="Grafik 6" descr=""/>
          <p:cNvPicPr/>
          <p:nvPr/>
        </p:nvPicPr>
        <p:blipFill>
          <a:blip r:embed="rId1"/>
          <a:stretch/>
        </p:blipFill>
        <p:spPr>
          <a:xfrm>
            <a:off x="245520" y="1699560"/>
            <a:ext cx="6308280" cy="2293560"/>
          </a:xfrm>
          <a:prstGeom prst="rect">
            <a:avLst/>
          </a:prstGeom>
          <a:ln w="12600"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360000" y="1813680"/>
            <a:ext cx="1439640" cy="345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4472c4"/>
                </a:solidFill>
                <a:latin typeface="Arial"/>
              </a:rPr>
              <a:t>Driver</a:t>
            </a: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210600" y="1042920"/>
            <a:ext cx="5953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Ausgabe am Pin 11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Periodenlänge: 4 ms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Timer 2, FastPWM, Clear Pin 11 on Compare Match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Setzen der Compare Werte durch den Compare Interrupt</a:t>
            </a:r>
            <a:br/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DejaVu Sans"/>
              </a:rPr>
              <a:t> 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	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208080" y="597960"/>
            <a:ext cx="4684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Arduino Uno Rev 3</a:t>
            </a: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 – PWM Signal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210600" y="1042920"/>
            <a:ext cx="5953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lvl="1" marL="223200" indent="-918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970" spc="-1" strike="noStrike">
                <a:solidFill>
                  <a:srgbClr val="000000"/>
                </a:solidFill>
                <a:latin typeface="Lucida Sans"/>
                <a:ea typeface="Lucida Sans"/>
              </a:rPr>
              <a:t>Ausgabe/Eingabe am Pin 7</a:t>
            </a: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 lvl="1" marL="223200" indent="-918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970" spc="-1" strike="noStrike">
                <a:solidFill>
                  <a:srgbClr val="000000"/>
                </a:solidFill>
                <a:latin typeface="Lucida Sans"/>
                <a:ea typeface="Lucida Sans"/>
              </a:rPr>
              <a:t>Erzeugung des Trigger Signals</a:t>
            </a: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 marL="130320"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 lvl="1" marL="223200" indent="-918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970" spc="-1" strike="noStrike">
                <a:solidFill>
                  <a:srgbClr val="000000"/>
                </a:solidFill>
                <a:latin typeface="Lucida Sans"/>
                <a:ea typeface="Lucida Sans"/>
              </a:rPr>
              <a:t>Messen des Input Signals</a:t>
            </a: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 lvl="1" marL="223200" indent="-918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970" spc="-1" strike="noStrike">
                <a:solidFill>
                  <a:srgbClr val="000000"/>
                </a:solidFill>
                <a:latin typeface="Lucida Sans"/>
                <a:ea typeface="Lucida Sans"/>
              </a:rPr>
              <a:t>Umrechnung der Zeit in Distanz</a:t>
            </a: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br/>
            <a:endParaRPr b="0" lang="de-DE" sz="9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970" spc="-1" strike="noStrike">
                <a:solidFill>
                  <a:srgbClr val="000000"/>
                </a:solidFill>
                <a:latin typeface="Lucida Sans"/>
                <a:ea typeface="Lucida Sans"/>
              </a:rPr>
              <a:t>	</a:t>
            </a:r>
            <a:endParaRPr b="0" lang="de-DE" sz="970" spc="-1" strike="noStrike">
              <a:latin typeface="Arial"/>
            </a:endParaRPr>
          </a:p>
        </p:txBody>
      </p:sp>
      <p:pic>
        <p:nvPicPr>
          <p:cNvPr id="298" name="Grafik 4" descr=""/>
          <p:cNvPicPr/>
          <p:nvPr/>
        </p:nvPicPr>
        <p:blipFill>
          <a:blip r:embed="rId1"/>
          <a:stretch/>
        </p:blipFill>
        <p:spPr>
          <a:xfrm>
            <a:off x="2748960" y="1474200"/>
            <a:ext cx="3889800" cy="1175760"/>
          </a:xfrm>
          <a:prstGeom prst="rect">
            <a:avLst/>
          </a:prstGeom>
          <a:ln w="12600">
            <a:noFill/>
          </a:ln>
        </p:spPr>
      </p:pic>
      <p:sp>
        <p:nvSpPr>
          <p:cNvPr id="299" name="CustomShape 3"/>
          <p:cNvSpPr/>
          <p:nvPr/>
        </p:nvSpPr>
        <p:spPr>
          <a:xfrm>
            <a:off x="208080" y="597960"/>
            <a:ext cx="4684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Arduino Uno Rev 3</a:t>
            </a: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 - Ultraschall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432000" y="1869840"/>
            <a:ext cx="1408680" cy="72180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3"/>
          <a:stretch/>
        </p:blipFill>
        <p:spPr>
          <a:xfrm>
            <a:off x="442440" y="2952000"/>
            <a:ext cx="3589200" cy="35964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4"/>
          <a:stretch/>
        </p:blipFill>
        <p:spPr>
          <a:xfrm>
            <a:off x="461160" y="3849120"/>
            <a:ext cx="1410480" cy="11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210600" y="1042920"/>
            <a:ext cx="5953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Überprüfen, ob das Programm auf den Raspberry Pi noch läuft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Periodisches Senden von Nachrichten über die serielle Schnittstelle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Warten bis Antwort kommt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Bei fehlender Antwort innerhalb 200 ms, Motor auf Stop schalten</a:t>
            </a:r>
            <a:br/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DejaVu Sans"/>
              </a:rPr>
              <a:t> 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	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208080" y="597960"/>
            <a:ext cx="4684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Arduino Uno Rev 3</a:t>
            </a: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 - Watchdog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210960" y="597960"/>
            <a:ext cx="4729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Playstation DUALSHOCK4 Wireless Controller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210600" y="1042920"/>
            <a:ext cx="595368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Verbindung über Bluetooth mit Master Raspberry Pi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Steuerung der Geschwindigkeit über R2 (vorwärts) und L2 (rückwärts)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marL="98280" indent="-972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Steuerung der Fahrtrichtung (links/rechts) über den linken Joystick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	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311" name="Grafik 5" descr=""/>
          <p:cNvPicPr/>
          <p:nvPr/>
        </p:nvPicPr>
        <p:blipFill>
          <a:blip r:embed="rId1"/>
          <a:srcRect l="7970" t="0" r="6127" b="0"/>
          <a:stretch/>
        </p:blipFill>
        <p:spPr>
          <a:xfrm>
            <a:off x="2179800" y="1989000"/>
            <a:ext cx="2015280" cy="958320"/>
          </a:xfrm>
          <a:prstGeom prst="rect">
            <a:avLst/>
          </a:prstGeom>
          <a:ln w="12600">
            <a:noFill/>
          </a:ln>
        </p:spPr>
      </p:pic>
      <p:pic>
        <p:nvPicPr>
          <p:cNvPr id="312" name="Grafik 6" descr=""/>
          <p:cNvPicPr/>
          <p:nvPr/>
        </p:nvPicPr>
        <p:blipFill>
          <a:blip r:embed="rId2"/>
          <a:stretch/>
        </p:blipFill>
        <p:spPr>
          <a:xfrm>
            <a:off x="2309040" y="3511440"/>
            <a:ext cx="1657800" cy="1035720"/>
          </a:xfrm>
          <a:prstGeom prst="rect">
            <a:avLst/>
          </a:prstGeom>
          <a:ln w="12600">
            <a:noFill/>
          </a:ln>
        </p:spPr>
      </p:pic>
      <p:sp>
        <p:nvSpPr>
          <p:cNvPr id="313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43080" y="720000"/>
            <a:ext cx="6171120" cy="5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"/>
          <p:cNvSpPr/>
          <p:nvPr/>
        </p:nvSpPr>
        <p:spPr>
          <a:xfrm>
            <a:off x="333000" y="1296000"/>
            <a:ext cx="619128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3"/>
          <p:cNvSpPr/>
          <p:nvPr/>
        </p:nvSpPr>
        <p:spPr>
          <a:xfrm>
            <a:off x="144000" y="4852800"/>
            <a:ext cx="6424920" cy="1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Bitstream Vera Sans"/>
                <a:ea typeface="DejaVu Sans"/>
              </a:rPr>
              <a:t>Adrian Leher, Andrej Utz, Jochannes Eichenseer, Simon Hölzl, Tran Luu Ngoc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207720" y="597960"/>
            <a:ext cx="2536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Inhalt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207000" y="1040400"/>
            <a:ext cx="642852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Hardware</a:t>
            </a: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Software</a:t>
            </a: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Synchronisierung</a:t>
            </a: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Kamera</a:t>
            </a:r>
            <a:endParaRPr b="0" lang="de-DE" sz="11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210960" y="597960"/>
            <a:ext cx="2536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Schematischer Aufbau</a:t>
            </a:r>
            <a:endParaRPr b="0" lang="de-DE" sz="1500" spc="-1" strike="noStrike">
              <a:latin typeface="Arial"/>
            </a:endParaRPr>
          </a:p>
        </p:txBody>
      </p:sp>
      <p:pic>
        <p:nvPicPr>
          <p:cNvPr id="316" name="Grafik 5" descr=""/>
          <p:cNvPicPr/>
          <p:nvPr/>
        </p:nvPicPr>
        <p:blipFill>
          <a:blip r:embed="rId1"/>
          <a:stretch/>
        </p:blipFill>
        <p:spPr>
          <a:xfrm>
            <a:off x="620640" y="1064520"/>
            <a:ext cx="5525640" cy="3676680"/>
          </a:xfrm>
          <a:prstGeom prst="rect">
            <a:avLst/>
          </a:prstGeom>
          <a:ln w="12600">
            <a:noFill/>
          </a:ln>
        </p:spPr>
      </p:pic>
      <p:sp>
        <p:nvSpPr>
          <p:cNvPr id="317" name="CustomShape 3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16000" y="2188440"/>
            <a:ext cx="6424920" cy="11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Andrej Utz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227520" y="1584000"/>
            <a:ext cx="642492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Software</a:t>
            </a:r>
            <a:endParaRPr b="0" lang="de-DE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3419640" y="2419560"/>
            <a:ext cx="2411640" cy="74772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Software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Andrej Utz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360000" y="1261080"/>
            <a:ext cx="3023280" cy="22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OS: Linux 4.14</a:t>
            </a:r>
            <a:endParaRPr b="0" lang="de-DE" sz="15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Programmbasis</a:t>
            </a:r>
            <a:endParaRPr b="0" lang="de-DE" sz="15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C++</a:t>
            </a:r>
            <a:endParaRPr b="0" lang="de-DE" sz="15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Boost.Asio</a:t>
            </a:r>
            <a:endParaRPr b="0" lang="de-DE" sz="15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mqtt_cpp</a:t>
            </a:r>
            <a:endParaRPr b="0" lang="de-DE" sz="15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OpenCV</a:t>
            </a:r>
            <a:endParaRPr b="0" lang="de-DE" sz="15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Buildsystem</a:t>
            </a:r>
            <a:endParaRPr b="0" lang="de-DE" sz="15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CMake</a:t>
            </a:r>
            <a:endParaRPr b="0" lang="de-DE" sz="15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GCC</a:t>
            </a:r>
            <a:endParaRPr b="0" lang="de-DE" sz="15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4765680" y="504000"/>
            <a:ext cx="1856880" cy="218844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3"/>
          <a:stretch/>
        </p:blipFill>
        <p:spPr>
          <a:xfrm>
            <a:off x="3450600" y="1290240"/>
            <a:ext cx="1156680" cy="130104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4"/>
          <a:stretch/>
        </p:blipFill>
        <p:spPr>
          <a:xfrm>
            <a:off x="2937600" y="2880000"/>
            <a:ext cx="1885680" cy="64188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5"/>
          <a:stretch/>
        </p:blipFill>
        <p:spPr>
          <a:xfrm>
            <a:off x="5569200" y="2644560"/>
            <a:ext cx="1236600" cy="145872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6"/>
          <a:stretch/>
        </p:blipFill>
        <p:spPr>
          <a:xfrm>
            <a:off x="5347800" y="1387800"/>
            <a:ext cx="627480" cy="627480"/>
          </a:xfrm>
          <a:prstGeom prst="rect">
            <a:avLst/>
          </a:prstGeom>
          <a:ln>
            <a:noFill/>
          </a:ln>
        </p:spPr>
      </p:pic>
      <p:sp>
        <p:nvSpPr>
          <p:cNvPr id="329" name="CustomShape 4"/>
          <p:cNvSpPr/>
          <p:nvPr/>
        </p:nvSpPr>
        <p:spPr>
          <a:xfrm>
            <a:off x="342360" y="648000"/>
            <a:ext cx="2536920" cy="359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Auswahl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7"/>
          <a:stretch/>
        </p:blipFill>
        <p:spPr>
          <a:xfrm>
            <a:off x="4824000" y="3096000"/>
            <a:ext cx="612720" cy="75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" descr=""/>
          <p:cNvPicPr/>
          <p:nvPr/>
        </p:nvPicPr>
        <p:blipFill>
          <a:blip r:embed="rId1"/>
          <a:srcRect l="0" t="0" r="13339" b="0"/>
          <a:stretch/>
        </p:blipFill>
        <p:spPr>
          <a:xfrm>
            <a:off x="318600" y="1152000"/>
            <a:ext cx="5440320" cy="3167280"/>
          </a:xfrm>
          <a:prstGeom prst="rect">
            <a:avLst/>
          </a:prstGeom>
          <a:ln>
            <a:noFill/>
          </a:ln>
        </p:spPr>
      </p:pic>
      <p:sp>
        <p:nvSpPr>
          <p:cNvPr id="332" name="CustomShape 1"/>
          <p:cNvSpPr/>
          <p:nvPr/>
        </p:nvSpPr>
        <p:spPr>
          <a:xfrm>
            <a:off x="360720" y="1263240"/>
            <a:ext cx="3080880" cy="230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"/>
          <p:cNvSpPr/>
          <p:nvPr/>
        </p:nvSpPr>
        <p:spPr>
          <a:xfrm>
            <a:off x="470880" y="1371960"/>
            <a:ext cx="732960" cy="261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3399ff"/>
                </a:solidFill>
                <a:latin typeface="Arial"/>
                <a:ea typeface="DejaVu Sans"/>
              </a:rPr>
              <a:t>Driver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470880" y="3116520"/>
            <a:ext cx="732960" cy="261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3399ff"/>
                </a:solidFill>
                <a:latin typeface="Arial"/>
                <a:ea typeface="DejaVu Sans"/>
              </a:rPr>
              <a:t>Driver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2396160" y="1692000"/>
            <a:ext cx="89856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9900"/>
                </a:solidFill>
                <a:latin typeface="Arial"/>
                <a:ea typeface="DejaVu Sans"/>
              </a:rPr>
              <a:t>UART-RS232 über USB 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2396160" y="3438000"/>
            <a:ext cx="89856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9900"/>
                </a:solidFill>
                <a:latin typeface="Arial"/>
                <a:ea typeface="DejaVu Sans"/>
              </a:rPr>
              <a:t>UART-RS232 über USB 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5092920" y="1408680"/>
            <a:ext cx="11203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ff3300"/>
                </a:solidFill>
                <a:latin typeface="Arial"/>
                <a:ea typeface="DejaVu Sans"/>
              </a:rPr>
              <a:t>Bluetooth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38" name="CustomShape 7"/>
          <p:cNvSpPr/>
          <p:nvPr/>
        </p:nvSpPr>
        <p:spPr>
          <a:xfrm>
            <a:off x="4284000" y="2772000"/>
            <a:ext cx="7084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9900"/>
                </a:solidFill>
                <a:latin typeface="Arial"/>
                <a:ea typeface="DejaVu Sans"/>
              </a:rPr>
              <a:t>WLAN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339" name="Grafik 40" descr=""/>
          <p:cNvPicPr/>
          <p:nvPr/>
        </p:nvPicPr>
        <p:blipFill>
          <a:blip r:embed="rId2"/>
          <a:stretch/>
        </p:blipFill>
        <p:spPr>
          <a:xfrm>
            <a:off x="4446000" y="2532960"/>
            <a:ext cx="301320" cy="301320"/>
          </a:xfrm>
          <a:prstGeom prst="rect">
            <a:avLst/>
          </a:prstGeom>
          <a:ln>
            <a:noFill/>
          </a:ln>
        </p:spPr>
      </p:pic>
      <p:pic>
        <p:nvPicPr>
          <p:cNvPr id="340" name="Grafik 18" descr=""/>
          <p:cNvPicPr/>
          <p:nvPr/>
        </p:nvPicPr>
        <p:blipFill>
          <a:blip r:embed="rId3"/>
          <a:srcRect l="0" t="19976" r="0" b="0"/>
          <a:stretch/>
        </p:blipFill>
        <p:spPr>
          <a:xfrm rot="16200000">
            <a:off x="5608800" y="1577520"/>
            <a:ext cx="877320" cy="575280"/>
          </a:xfrm>
          <a:prstGeom prst="rect">
            <a:avLst/>
          </a:prstGeom>
          <a:ln>
            <a:noFill/>
          </a:ln>
        </p:spPr>
      </p:pic>
      <p:sp>
        <p:nvSpPr>
          <p:cNvPr id="341" name="CustomShape 8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Software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42" name="CustomShape 9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Andrej Utz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43" name="CustomShape 10"/>
          <p:cNvSpPr/>
          <p:nvPr/>
        </p:nvSpPr>
        <p:spPr>
          <a:xfrm>
            <a:off x="342360" y="648000"/>
            <a:ext cx="2536920" cy="359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Übersicht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44" name="CustomShape 11"/>
          <p:cNvSpPr/>
          <p:nvPr/>
        </p:nvSpPr>
        <p:spPr>
          <a:xfrm>
            <a:off x="4680000" y="2376000"/>
            <a:ext cx="201528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Software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Andrej Utz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360000" y="1080000"/>
            <a:ext cx="5255280" cy="32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Läuft nur beim Master</a:t>
            </a:r>
            <a:endParaRPr b="0" lang="de-DE" sz="14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Warten auf Eingabe-Events vom Kernel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Lesen von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/dev/input/js0 – fertig!</a:t>
            </a:r>
            <a:endParaRPr b="0" lang="de-DE" sz="1400" spc="-1" strike="noStrike">
              <a:latin typeface="Arial"/>
            </a:endParaRPr>
          </a:p>
          <a:p>
            <a:pPr lvl="2" marL="648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Linux erleichtert Zugriff auf Eingaben enorm</a:t>
            </a:r>
            <a:endParaRPr b="0" lang="de-DE" sz="1400" spc="-1" strike="noStrike">
              <a:latin typeface="Arial"/>
            </a:endParaRPr>
          </a:p>
          <a:p>
            <a:pPr lvl="2" marL="648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Treiber für PS4 Controller bereits im Kernel</a:t>
            </a:r>
            <a:endParaRPr b="0" lang="de-DE" sz="1400" spc="-1" strike="noStrike">
              <a:latin typeface="Arial"/>
            </a:endParaRPr>
          </a:p>
          <a:p>
            <a:pPr lvl="2" marL="648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Bluetooth komplett abstrahiert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Trigger und Sticks am Controller werden Achsen genannt – 8 Achsen, 12 Knöpfe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Achsenwerte in Bereich von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[-32767;+32767]</a:t>
            </a:r>
            <a:endParaRPr b="0" lang="de-DE" sz="14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Weiterleitung an MQTT-Broker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nur Wertänderungen!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Skalierung auf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[-64;+64]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: weniger Genauigkeit – weniger zum Senden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de-DE" sz="1400" spc="-1" strike="noStrike"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342360" y="648000"/>
            <a:ext cx="5056920" cy="359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Komponenten</a:t>
            </a: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 – Controller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rcRect l="57434" t="13616" r="13339" b="68202"/>
          <a:stretch/>
        </p:blipFill>
        <p:spPr>
          <a:xfrm rot="5400000">
            <a:off x="5203080" y="1854000"/>
            <a:ext cx="1834920" cy="574920"/>
          </a:xfrm>
          <a:prstGeom prst="rect">
            <a:avLst/>
          </a:prstGeom>
          <a:ln>
            <a:noFill/>
          </a:ln>
        </p:spPr>
      </p:pic>
      <p:pic>
        <p:nvPicPr>
          <p:cNvPr id="350" name="Grafik 18" descr=""/>
          <p:cNvPicPr/>
          <p:nvPr/>
        </p:nvPicPr>
        <p:blipFill>
          <a:blip r:embed="rId2"/>
          <a:srcRect l="0" t="19976" r="0" b="0"/>
          <a:stretch/>
        </p:blipFill>
        <p:spPr>
          <a:xfrm>
            <a:off x="5688000" y="2988000"/>
            <a:ext cx="877320" cy="575280"/>
          </a:xfrm>
          <a:prstGeom prst="rect">
            <a:avLst/>
          </a:prstGeom>
          <a:ln>
            <a:noFill/>
          </a:ln>
        </p:spPr>
      </p:pic>
      <p:pic>
        <p:nvPicPr>
          <p:cNvPr id="351" name="Grafik 40" descr=""/>
          <p:cNvPicPr/>
          <p:nvPr/>
        </p:nvPicPr>
        <p:blipFill>
          <a:blip r:embed="rId3"/>
          <a:stretch/>
        </p:blipFill>
        <p:spPr>
          <a:xfrm rot="16200000">
            <a:off x="5616000" y="1462320"/>
            <a:ext cx="229680" cy="22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Software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Andrej Utz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360000" y="1080000"/>
            <a:ext cx="5471280" cy="34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Fahrsteuerung – Synchronisierung, Lenkung, Beschleunigung</a:t>
            </a:r>
            <a:endParaRPr b="0" lang="de-DE" sz="14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Warten auf MQTT-Pakete</a:t>
            </a:r>
            <a:endParaRPr b="0" lang="de-DE" sz="14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Lenkung über RPi Hardware-PWM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sysfs-Interface in Linux: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/sys/class/pwm/pwm0/</a:t>
            </a:r>
            <a:endParaRPr b="0" lang="de-DE" sz="1400" spc="-1" strike="noStrike">
              <a:latin typeface="Arial"/>
            </a:endParaRPr>
          </a:p>
          <a:p>
            <a:pPr lvl="2" marL="648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/period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 – Periodendauer, für Servos 20.000.000 ns</a:t>
            </a:r>
            <a:endParaRPr b="0" lang="de-DE" sz="1400" spc="-1" strike="noStrike">
              <a:latin typeface="Arial"/>
            </a:endParaRPr>
          </a:p>
          <a:p>
            <a:pPr lvl="2" marL="648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/duty_cycle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 – Tastgrad, [500.000; 2.500.000] ns</a:t>
            </a:r>
            <a:endParaRPr b="0" lang="de-DE" sz="1400" spc="-1" strike="noStrike">
              <a:latin typeface="Arial"/>
            </a:endParaRPr>
          </a:p>
          <a:p>
            <a:pPr lvl="2" marL="648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muss in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/boot/config.txt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 aktiviert werden!</a:t>
            </a:r>
            <a:endParaRPr b="0" lang="de-DE" sz="14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Beschleunigung, Ultraschall, Akkustand übernimmt Driver</a:t>
            </a:r>
            <a:endParaRPr b="0" lang="de-DE" sz="14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Synchronisation</a:t>
            </a:r>
            <a:endParaRPr b="0" lang="de-DE" sz="14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Tracking mit Kameras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Linux hilft wieder: V4L2-Treiber abstrahieren die Kamera zu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/dev/video0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de-DE" sz="14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342360" y="648000"/>
            <a:ext cx="5056920" cy="359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Komponenten</a:t>
            </a: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 – Cortex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rcRect l="39645" t="68172" r="35138" b="13656"/>
          <a:stretch/>
        </p:blipFill>
        <p:spPr>
          <a:xfrm rot="5400000">
            <a:off x="5329080" y="1656360"/>
            <a:ext cx="1582920" cy="574920"/>
          </a:xfrm>
          <a:prstGeom prst="rect">
            <a:avLst/>
          </a:prstGeom>
          <a:ln>
            <a:noFill/>
          </a:ln>
        </p:spPr>
      </p:pic>
      <p:pic>
        <p:nvPicPr>
          <p:cNvPr id="357" name="Grafik 40" descr=""/>
          <p:cNvPicPr/>
          <p:nvPr/>
        </p:nvPicPr>
        <p:blipFill>
          <a:blip r:embed="rId2"/>
          <a:stretch/>
        </p:blipFill>
        <p:spPr>
          <a:xfrm rot="16200000">
            <a:off x="6408000" y="2506320"/>
            <a:ext cx="229680" cy="22968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3"/>
          <a:stretch/>
        </p:blipFill>
        <p:spPr>
          <a:xfrm rot="16200000">
            <a:off x="5875920" y="836640"/>
            <a:ext cx="703440" cy="50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Software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Andrej Utz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360000" y="1080000"/>
            <a:ext cx="5471280" cy="34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Driver-Kommunikation mit einfachem Befehlsprotokoll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Anfrage: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[&lt;Befehl&gt;&lt;Parameter&gt;] (4 Bytes)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Antwort: </a:t>
            </a:r>
            <a:endParaRPr b="0" lang="de-DE" sz="1400" spc="-1" strike="noStrike">
              <a:latin typeface="Arial"/>
            </a:endParaRPr>
          </a:p>
          <a:p>
            <a:pPr lvl="2" marL="648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OK: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[&lt;gleicher Befehl&gt;,&lt;Wert&gt;]</a:t>
            </a:r>
            <a:endParaRPr b="0" lang="de-DE" sz="1400" spc="-1" strike="noStrike">
              <a:latin typeface="Arial"/>
            </a:endParaRPr>
          </a:p>
          <a:p>
            <a:pPr lvl="2" marL="648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Error: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[MSB gesetzt + &lt;gleicher Befehl&gt;&lt;Wert&gt;]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Spiegeln der Befehle hilft festzustellen, was schon abgearbeitet wurde</a:t>
            </a:r>
            <a:endParaRPr b="0" lang="de-DE" sz="1400" spc="-1" strike="noStrike">
              <a:latin typeface="Arial"/>
            </a:endParaRPr>
          </a:p>
          <a:p>
            <a:pPr lvl="1" marL="432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Beispiel: Lese Ultraschall auf Pin 7 des Driver</a:t>
            </a:r>
            <a:br/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[0x3,0x7] →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[0x3, 0xF]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 – 15 cm Distanz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de-DE" sz="1400" spc="-1" strike="noStrike"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342360" y="648000"/>
            <a:ext cx="5056920" cy="359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Komponenten</a:t>
            </a: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 – Cortex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rcRect l="39645" t="68172" r="35138" b="13656"/>
          <a:stretch/>
        </p:blipFill>
        <p:spPr>
          <a:xfrm rot="5400000">
            <a:off x="5329080" y="1656360"/>
            <a:ext cx="1582920" cy="574920"/>
          </a:xfrm>
          <a:prstGeom prst="rect">
            <a:avLst/>
          </a:prstGeom>
          <a:ln>
            <a:noFill/>
          </a:ln>
        </p:spPr>
      </p:pic>
      <p:pic>
        <p:nvPicPr>
          <p:cNvPr id="364" name="Grafik 40" descr=""/>
          <p:cNvPicPr/>
          <p:nvPr/>
        </p:nvPicPr>
        <p:blipFill>
          <a:blip r:embed="rId2"/>
          <a:stretch/>
        </p:blipFill>
        <p:spPr>
          <a:xfrm rot="16200000">
            <a:off x="6408000" y="2506320"/>
            <a:ext cx="229680" cy="22968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 rot="16200000">
            <a:off x="5875920" y="836640"/>
            <a:ext cx="703440" cy="50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216000" y="2188440"/>
            <a:ext cx="6424920" cy="11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Adrian Leher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227520" y="1584000"/>
            <a:ext cx="642492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Netzwerk</a:t>
            </a:r>
            <a:endParaRPr b="0" lang="de-DE" sz="32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Wlan Verbindung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Master als Access Point 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Slaves haben keinen Internetzugriff 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Vorteil:  Autos überall einsetzbar 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210600" y="597600"/>
            <a:ext cx="6424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Physische Verbindung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72" name="CustomShape 5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Adrian Leher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210600" y="597600"/>
            <a:ext cx="6424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hostapd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209520" y="1036440"/>
            <a:ext cx="6424920" cy="35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Daemon für Access Points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IEEE 802.11 AP Management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Konfiguration mittels Textfile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76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Adrian Leher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16000" y="2188440"/>
            <a:ext cx="6424920" cy="11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Simon Hölzl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27520" y="1584000"/>
            <a:ext cx="642492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Hardware</a:t>
            </a:r>
            <a:endParaRPr b="0" lang="de-DE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"/>
          <p:cNvSpPr/>
          <p:nvPr/>
        </p:nvSpPr>
        <p:spPr>
          <a:xfrm>
            <a:off x="210600" y="597600"/>
            <a:ext cx="6424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hostapd.conf 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500" spc="-1" strike="noStrike">
              <a:latin typeface="Arial"/>
            </a:endParaRPr>
          </a:p>
        </p:txBody>
      </p:sp>
      <p:pic>
        <p:nvPicPr>
          <p:cNvPr id="380" name="Bildschirmfoto 2018-06-21 um 13.01.37.png" descr=""/>
          <p:cNvPicPr/>
          <p:nvPr/>
        </p:nvPicPr>
        <p:blipFill>
          <a:blip r:embed="rId1"/>
          <a:stretch/>
        </p:blipFill>
        <p:spPr>
          <a:xfrm>
            <a:off x="1599120" y="1046520"/>
            <a:ext cx="3499200" cy="3327120"/>
          </a:xfrm>
          <a:prstGeom prst="rect">
            <a:avLst/>
          </a:prstGeom>
          <a:ln w="12600">
            <a:noFill/>
          </a:ln>
        </p:spPr>
      </p:pic>
      <p:sp>
        <p:nvSpPr>
          <p:cNvPr id="381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Adrian Leher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leichtgewichtiger DHCP Server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Domain Namespace System 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-&gt; Kann Namen für lokales Netz stellen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geringe Anforderungen an System Ressourcen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210600" y="597600"/>
            <a:ext cx="6424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dnsmasq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85" name="CustomShape 4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86" name="CustomShape 5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Adrian Leher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2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Message Queueing Telemetry Transport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 „Protokoll des IoT“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basiert auf Publish und Subscribe Prinzip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Entkopplung Sender, Empfänger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210600" y="597600"/>
            <a:ext cx="6424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MQTT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Adrian Leher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2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leichtgewichtiges Protokoll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gut wenn wenig Daten übertragen werden müssen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geringer Ressourcen Verbrauch 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gut für one to many Verbindungen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210600" y="597600"/>
            <a:ext cx="6424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MQTT Vorteil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96" name="CustomShape 5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Adrian Leher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" name="Table 1"/>
          <p:cNvGraphicFramePr/>
          <p:nvPr/>
        </p:nvGraphicFramePr>
        <p:xfrm>
          <a:off x="811800" y="991440"/>
          <a:ext cx="5183280" cy="3382920"/>
        </p:xfrm>
        <a:graphic>
          <a:graphicData uri="http://schemas.openxmlformats.org/drawingml/2006/table">
            <a:tbl>
              <a:tblPr/>
              <a:tblGrid>
                <a:gridCol w="1728000"/>
                <a:gridCol w="1728000"/>
                <a:gridCol w="1727640"/>
              </a:tblGrid>
              <a:tr h="922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4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Subscribe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4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Publish:         </a:t>
                      </a:r>
                      <a:endParaRPr b="0" lang="de-DE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4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sp/motor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4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Publish:</a:t>
                      </a:r>
                      <a:endParaRPr b="0" lang="de-DE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4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sp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07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sp/#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Empfang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Empfang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614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sp/motor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Empfang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Kein Empfang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9226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sp/steering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Kein Empfang 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Kein Empfang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615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motor/sp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Kein Empfang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Kein Empfang</a:t>
                      </a:r>
                      <a:endParaRPr b="0" lang="de-DE" sz="1400" spc="-1" strike="noStrike"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288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398" name="CustomShape 2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Adrian Leher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474720" y="2769480"/>
            <a:ext cx="146880" cy="30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401" name="Bildschirmfoto 2018-06-21 um 13.41.23.png" descr=""/>
          <p:cNvPicPr/>
          <p:nvPr/>
        </p:nvPicPr>
        <p:blipFill>
          <a:blip r:embed="rId1"/>
          <a:srcRect l="840" t="0" r="9935" b="6683"/>
          <a:stretch/>
        </p:blipFill>
        <p:spPr>
          <a:xfrm>
            <a:off x="513360" y="792000"/>
            <a:ext cx="5830920" cy="3238920"/>
          </a:xfrm>
          <a:prstGeom prst="rect">
            <a:avLst/>
          </a:prstGeom>
          <a:ln w="12600">
            <a:noFill/>
          </a:ln>
        </p:spPr>
      </p:pic>
      <p:sp>
        <p:nvSpPr>
          <p:cNvPr id="402" name="CustomShape 2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Adrian Leher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"/>
          <p:cNvSpPr/>
          <p:nvPr/>
        </p:nvSpPr>
        <p:spPr>
          <a:xfrm>
            <a:off x="209160" y="1036080"/>
            <a:ext cx="6424920" cy="35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Verbinden mehrerer Autos mittels :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   </a:t>
            </a: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sp/slave1 … sp/slaveX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- Anbindung der Sensoren: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sp/slaveX/Ultraschall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Lucida Sans"/>
              </a:rPr>
              <a:t>sp/slaveX/Camera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210600" y="597600"/>
            <a:ext cx="6424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Vision Swarm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Netzwerk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Adrian Leher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216000" y="2188440"/>
            <a:ext cx="6424920" cy="11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Tran Luu Ngoc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227520" y="1584000"/>
            <a:ext cx="642492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32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92d050"/>
          </a:solidFill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Distanz zueinander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des Ultraschalls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 w="2556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5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Geschwindigkeit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von der Kamera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solidFill>
            <a:srgbClr val="009bac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7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Synchrones Abbiegen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Beispiel Linksabbiegen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-6282000" y="-887040"/>
            <a:ext cx="7198920" cy="7198920"/>
          </a:xfrm>
          <a:prstGeom prst="arc">
            <a:avLst>
              <a:gd name="adj1" fmla="val 19442737"/>
              <a:gd name="adj2" fmla="val 2076100"/>
            </a:avLst>
          </a:prstGeom>
          <a:noFill/>
          <a:ln cap="rnd" w="76320">
            <a:solidFill>
              <a:srgbClr val="808080"/>
            </a:solidFill>
            <a:custDash>
              <a:ds d="3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9"/>
          <p:cNvSpPr/>
          <p:nvPr/>
        </p:nvSpPr>
        <p:spPr>
          <a:xfrm>
            <a:off x="81720" y="739080"/>
            <a:ext cx="1041120" cy="107892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9b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10"/>
          <p:cNvSpPr/>
          <p:nvPr/>
        </p:nvSpPr>
        <p:spPr>
          <a:xfrm>
            <a:off x="450360" y="219852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1"/>
          <p:cNvSpPr/>
          <p:nvPr/>
        </p:nvSpPr>
        <p:spPr>
          <a:xfrm>
            <a:off x="65880" y="359496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12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92d050"/>
          </a:solidFill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2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Distanz zueinander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des Ultraschalls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 w="2556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Geschwindigkeit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von der Kamera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1145880" y="651600"/>
            <a:ext cx="5809320" cy="1258920"/>
          </a:xfrm>
          <a:prstGeom prst="rect">
            <a:avLst/>
          </a:prstGeom>
          <a:solidFill>
            <a:srgbClr val="009bac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6"/>
          <p:cNvSpPr/>
          <p:nvPr/>
        </p:nvSpPr>
        <p:spPr>
          <a:xfrm>
            <a:off x="1145880" y="651600"/>
            <a:ext cx="580932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981"/>
              </a:spcAft>
            </a:pPr>
            <a:r>
              <a:rPr b="0" lang="de-DE" sz="2800" spc="-1" strike="noStrike">
                <a:solidFill>
                  <a:srgbClr val="ffffff"/>
                </a:solidFill>
                <a:latin typeface="Calibri"/>
                <a:ea typeface="Calibri"/>
              </a:rPr>
              <a:t>Synchrones Abbiegen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981"/>
              </a:spcAft>
            </a:pPr>
            <a:r>
              <a:rPr b="0" lang="de-DE" sz="28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800" spc="-1" strike="noStrike">
                <a:solidFill>
                  <a:srgbClr val="ffffff"/>
                </a:solidFill>
                <a:latin typeface="Calibri"/>
                <a:ea typeface="Calibri"/>
              </a:rPr>
              <a:t>Beispiel Linksabbiegen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29" name="CustomShape 7"/>
          <p:cNvSpPr/>
          <p:nvPr/>
        </p:nvSpPr>
        <p:spPr>
          <a:xfrm>
            <a:off x="-6282000" y="-887040"/>
            <a:ext cx="7198920" cy="7198920"/>
          </a:xfrm>
          <a:prstGeom prst="arc">
            <a:avLst>
              <a:gd name="adj1" fmla="val 19442737"/>
              <a:gd name="adj2" fmla="val 2076100"/>
            </a:avLst>
          </a:prstGeom>
          <a:noFill/>
          <a:ln cap="rnd" w="76320">
            <a:solidFill>
              <a:srgbClr val="808080"/>
            </a:solidFill>
            <a:custDash>
              <a:ds d="3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8"/>
          <p:cNvSpPr/>
          <p:nvPr/>
        </p:nvSpPr>
        <p:spPr>
          <a:xfrm>
            <a:off x="31320" y="558360"/>
            <a:ext cx="1438920" cy="143892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9b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9"/>
          <p:cNvSpPr/>
          <p:nvPr/>
        </p:nvSpPr>
        <p:spPr>
          <a:xfrm>
            <a:off x="450360" y="219852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0"/>
          <p:cNvSpPr/>
          <p:nvPr/>
        </p:nvSpPr>
        <p:spPr>
          <a:xfrm>
            <a:off x="65880" y="359496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1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434" name="CustomShape 12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210960" y="597960"/>
            <a:ext cx="2536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µController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207000" y="1040400"/>
            <a:ext cx="642852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Raspberry Pi 3 Model B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Arduino Uno Rev 3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Pololu Simple High-Power Motor Controller 18v15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33" name="Grafik 3" descr=""/>
          <p:cNvPicPr/>
          <p:nvPr/>
        </p:nvPicPr>
        <p:blipFill>
          <a:blip r:embed="rId1"/>
          <a:stretch/>
        </p:blipFill>
        <p:spPr>
          <a:xfrm>
            <a:off x="4434840" y="3707640"/>
            <a:ext cx="1227600" cy="858600"/>
          </a:xfrm>
          <a:prstGeom prst="rect">
            <a:avLst/>
          </a:prstGeom>
          <a:ln w="12600">
            <a:noFill/>
          </a:ln>
        </p:spPr>
      </p:pic>
      <p:pic>
        <p:nvPicPr>
          <p:cNvPr id="234" name="Picture 2" descr=""/>
          <p:cNvPicPr/>
          <p:nvPr/>
        </p:nvPicPr>
        <p:blipFill>
          <a:blip r:embed="rId2"/>
          <a:srcRect l="5378" t="6940" r="10366" b="19282"/>
          <a:stretch/>
        </p:blipFill>
        <p:spPr>
          <a:xfrm>
            <a:off x="4195440" y="1087200"/>
            <a:ext cx="1706760" cy="880200"/>
          </a:xfrm>
          <a:prstGeom prst="rect">
            <a:avLst/>
          </a:prstGeom>
          <a:ln>
            <a:noFill/>
          </a:ln>
        </p:spPr>
      </p:pic>
      <p:pic>
        <p:nvPicPr>
          <p:cNvPr id="235" name="Picture 4" descr=""/>
          <p:cNvPicPr/>
          <p:nvPr/>
        </p:nvPicPr>
        <p:blipFill>
          <a:blip r:embed="rId3"/>
          <a:stretch/>
        </p:blipFill>
        <p:spPr>
          <a:xfrm>
            <a:off x="4195440" y="2198160"/>
            <a:ext cx="1706760" cy="1278720"/>
          </a:xfrm>
          <a:prstGeom prst="rect">
            <a:avLst/>
          </a:prstGeom>
          <a:ln>
            <a:noFill/>
          </a:ln>
        </p:spPr>
      </p:pic>
      <p:sp>
        <p:nvSpPr>
          <p:cNvPr id="236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 flipH="1">
            <a:off x="1462680" y="1356840"/>
            <a:ext cx="835920" cy="105264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6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6330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437" name="CustomShape 2"/>
          <p:cNvSpPr/>
          <p:nvPr/>
        </p:nvSpPr>
        <p:spPr>
          <a:xfrm rot="19890600">
            <a:off x="2610720" y="257220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"/>
          <p:cNvSpPr/>
          <p:nvPr/>
        </p:nvSpPr>
        <p:spPr>
          <a:xfrm rot="19867800">
            <a:off x="1679760" y="254808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4"/>
          <p:cNvSpPr/>
          <p:nvPr/>
        </p:nvSpPr>
        <p:spPr>
          <a:xfrm>
            <a:off x="1679760" y="25520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5"/>
          <p:cNvSpPr/>
          <p:nvPr/>
        </p:nvSpPr>
        <p:spPr>
          <a:xfrm>
            <a:off x="2629800" y="2544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6"/>
          <p:cNvSpPr/>
          <p:nvPr/>
        </p:nvSpPr>
        <p:spPr>
          <a:xfrm>
            <a:off x="167976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7"/>
          <p:cNvSpPr/>
          <p:nvPr/>
        </p:nvSpPr>
        <p:spPr>
          <a:xfrm>
            <a:off x="264924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8"/>
          <p:cNvSpPr/>
          <p:nvPr/>
        </p:nvSpPr>
        <p:spPr>
          <a:xfrm>
            <a:off x="2025000" y="304344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444" name="CustomShape 9"/>
          <p:cNvSpPr/>
          <p:nvPr/>
        </p:nvSpPr>
        <p:spPr>
          <a:xfrm flipH="1">
            <a:off x="3659400" y="1356840"/>
            <a:ext cx="835920" cy="105264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5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3280320" y="26330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446" name="CustomShape 10"/>
          <p:cNvSpPr/>
          <p:nvPr/>
        </p:nvSpPr>
        <p:spPr>
          <a:xfrm rot="19890600">
            <a:off x="4807800" y="257220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11"/>
          <p:cNvSpPr/>
          <p:nvPr/>
        </p:nvSpPr>
        <p:spPr>
          <a:xfrm rot="19867800">
            <a:off x="3876840" y="254808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12"/>
          <p:cNvSpPr/>
          <p:nvPr/>
        </p:nvSpPr>
        <p:spPr>
          <a:xfrm>
            <a:off x="3876840" y="25520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3"/>
          <p:cNvSpPr/>
          <p:nvPr/>
        </p:nvSpPr>
        <p:spPr>
          <a:xfrm>
            <a:off x="4826880" y="2544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14"/>
          <p:cNvSpPr/>
          <p:nvPr/>
        </p:nvSpPr>
        <p:spPr>
          <a:xfrm>
            <a:off x="387684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5"/>
          <p:cNvSpPr/>
          <p:nvPr/>
        </p:nvSpPr>
        <p:spPr>
          <a:xfrm>
            <a:off x="484632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6"/>
          <p:cNvSpPr/>
          <p:nvPr/>
        </p:nvSpPr>
        <p:spPr>
          <a:xfrm>
            <a:off x="4222080" y="304344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453" name="CustomShape 17"/>
          <p:cNvSpPr/>
          <p:nvPr/>
        </p:nvSpPr>
        <p:spPr>
          <a:xfrm>
            <a:off x="288000" y="772560"/>
            <a:ext cx="3418560" cy="2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Synchrones Abbiegen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454" name="CustomShape 18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455" name="CustomShape 19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6330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457" name="CustomShape 1"/>
          <p:cNvSpPr/>
          <p:nvPr/>
        </p:nvSpPr>
        <p:spPr>
          <a:xfrm rot="19890600">
            <a:off x="2610720" y="257220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2"/>
          <p:cNvSpPr/>
          <p:nvPr/>
        </p:nvSpPr>
        <p:spPr>
          <a:xfrm rot="19867800">
            <a:off x="1679760" y="254808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"/>
          <p:cNvSpPr/>
          <p:nvPr/>
        </p:nvSpPr>
        <p:spPr>
          <a:xfrm>
            <a:off x="1679760" y="25520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"/>
          <p:cNvSpPr/>
          <p:nvPr/>
        </p:nvSpPr>
        <p:spPr>
          <a:xfrm>
            <a:off x="2629800" y="2544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5"/>
          <p:cNvSpPr/>
          <p:nvPr/>
        </p:nvSpPr>
        <p:spPr>
          <a:xfrm>
            <a:off x="167976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6"/>
          <p:cNvSpPr/>
          <p:nvPr/>
        </p:nvSpPr>
        <p:spPr>
          <a:xfrm>
            <a:off x="264924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7"/>
          <p:cNvSpPr/>
          <p:nvPr/>
        </p:nvSpPr>
        <p:spPr>
          <a:xfrm>
            <a:off x="2025000" y="304344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464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3280320" y="26330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465" name="CustomShape 8"/>
          <p:cNvSpPr/>
          <p:nvPr/>
        </p:nvSpPr>
        <p:spPr>
          <a:xfrm rot="19890600">
            <a:off x="4807800" y="257220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9"/>
          <p:cNvSpPr/>
          <p:nvPr/>
        </p:nvSpPr>
        <p:spPr>
          <a:xfrm rot="19867800">
            <a:off x="3876840" y="254808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0"/>
          <p:cNvSpPr/>
          <p:nvPr/>
        </p:nvSpPr>
        <p:spPr>
          <a:xfrm>
            <a:off x="3876840" y="25520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11"/>
          <p:cNvSpPr/>
          <p:nvPr/>
        </p:nvSpPr>
        <p:spPr>
          <a:xfrm>
            <a:off x="4826880" y="2544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2"/>
          <p:cNvSpPr/>
          <p:nvPr/>
        </p:nvSpPr>
        <p:spPr>
          <a:xfrm>
            <a:off x="387684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3"/>
          <p:cNvSpPr/>
          <p:nvPr/>
        </p:nvSpPr>
        <p:spPr>
          <a:xfrm>
            <a:off x="484632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4"/>
          <p:cNvSpPr/>
          <p:nvPr/>
        </p:nvSpPr>
        <p:spPr>
          <a:xfrm>
            <a:off x="4222080" y="304344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472" name="Inhaltsplatzhalter 4" descr=""/>
          <p:cNvPicPr/>
          <p:nvPr/>
        </p:nvPicPr>
        <p:blipFill>
          <a:blip r:embed="rId3"/>
          <a:stretch/>
        </p:blipFill>
        <p:spPr>
          <a:xfrm rot="10800000">
            <a:off x="-234000" y="6116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473" name="CustomShape 15"/>
          <p:cNvSpPr/>
          <p:nvPr/>
        </p:nvSpPr>
        <p:spPr>
          <a:xfrm rot="16200000">
            <a:off x="361440" y="5230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6"/>
          <p:cNvSpPr/>
          <p:nvPr/>
        </p:nvSpPr>
        <p:spPr>
          <a:xfrm rot="16200000">
            <a:off x="1311120" y="5230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17"/>
          <p:cNvSpPr/>
          <p:nvPr/>
        </p:nvSpPr>
        <p:spPr>
          <a:xfrm rot="16200000">
            <a:off x="361440" y="1446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8"/>
          <p:cNvSpPr/>
          <p:nvPr/>
        </p:nvSpPr>
        <p:spPr>
          <a:xfrm rot="16200000">
            <a:off x="1328760" y="1446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9"/>
          <p:cNvSpPr/>
          <p:nvPr/>
        </p:nvSpPr>
        <p:spPr>
          <a:xfrm rot="16200000">
            <a:off x="704520" y="10245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478" name="Inhaltsplatzhalter 4" descr=""/>
          <p:cNvPicPr/>
          <p:nvPr/>
        </p:nvPicPr>
        <p:blipFill>
          <a:blip r:embed="rId4"/>
          <a:stretch/>
        </p:blipFill>
        <p:spPr>
          <a:xfrm rot="10800000">
            <a:off x="2042640" y="6116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479" name="CustomShape 20"/>
          <p:cNvSpPr/>
          <p:nvPr/>
        </p:nvSpPr>
        <p:spPr>
          <a:xfrm rot="16200000">
            <a:off x="2638080" y="5230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1"/>
          <p:cNvSpPr/>
          <p:nvPr/>
        </p:nvSpPr>
        <p:spPr>
          <a:xfrm rot="16200000">
            <a:off x="3587760" y="5230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2"/>
          <p:cNvSpPr/>
          <p:nvPr/>
        </p:nvSpPr>
        <p:spPr>
          <a:xfrm rot="16200000">
            <a:off x="2638080" y="1446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3"/>
          <p:cNvSpPr/>
          <p:nvPr/>
        </p:nvSpPr>
        <p:spPr>
          <a:xfrm rot="16200000">
            <a:off x="3605400" y="1446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4"/>
          <p:cNvSpPr/>
          <p:nvPr/>
        </p:nvSpPr>
        <p:spPr>
          <a:xfrm rot="16200000">
            <a:off x="2981160" y="10245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484" name="CustomShape 25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485" name="CustomShape 26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6330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487" name="CustomShape 1"/>
          <p:cNvSpPr/>
          <p:nvPr/>
        </p:nvSpPr>
        <p:spPr>
          <a:xfrm rot="19890600">
            <a:off x="2610720" y="257220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2"/>
          <p:cNvSpPr/>
          <p:nvPr/>
        </p:nvSpPr>
        <p:spPr>
          <a:xfrm rot="19867800">
            <a:off x="1679760" y="254808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3"/>
          <p:cNvSpPr/>
          <p:nvPr/>
        </p:nvSpPr>
        <p:spPr>
          <a:xfrm>
            <a:off x="1679760" y="25520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4"/>
          <p:cNvSpPr/>
          <p:nvPr/>
        </p:nvSpPr>
        <p:spPr>
          <a:xfrm>
            <a:off x="2629800" y="2544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5"/>
          <p:cNvSpPr/>
          <p:nvPr/>
        </p:nvSpPr>
        <p:spPr>
          <a:xfrm>
            <a:off x="167976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6"/>
          <p:cNvSpPr/>
          <p:nvPr/>
        </p:nvSpPr>
        <p:spPr>
          <a:xfrm>
            <a:off x="264924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7"/>
          <p:cNvSpPr/>
          <p:nvPr/>
        </p:nvSpPr>
        <p:spPr>
          <a:xfrm>
            <a:off x="2025000" y="304344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494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3280320" y="26330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495" name="CustomShape 8"/>
          <p:cNvSpPr/>
          <p:nvPr/>
        </p:nvSpPr>
        <p:spPr>
          <a:xfrm rot="19890600">
            <a:off x="4807800" y="257220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9"/>
          <p:cNvSpPr/>
          <p:nvPr/>
        </p:nvSpPr>
        <p:spPr>
          <a:xfrm rot="19867800">
            <a:off x="3876840" y="254808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0"/>
          <p:cNvSpPr/>
          <p:nvPr/>
        </p:nvSpPr>
        <p:spPr>
          <a:xfrm>
            <a:off x="3876840" y="25520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1"/>
          <p:cNvSpPr/>
          <p:nvPr/>
        </p:nvSpPr>
        <p:spPr>
          <a:xfrm>
            <a:off x="4826880" y="2544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12"/>
          <p:cNvSpPr/>
          <p:nvPr/>
        </p:nvSpPr>
        <p:spPr>
          <a:xfrm>
            <a:off x="387684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3"/>
          <p:cNvSpPr/>
          <p:nvPr/>
        </p:nvSpPr>
        <p:spPr>
          <a:xfrm>
            <a:off x="4846320" y="3651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4"/>
          <p:cNvSpPr/>
          <p:nvPr/>
        </p:nvSpPr>
        <p:spPr>
          <a:xfrm>
            <a:off x="4222080" y="304344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502" name="Inhaltsplatzhalter 4" descr=""/>
          <p:cNvPicPr/>
          <p:nvPr/>
        </p:nvPicPr>
        <p:blipFill>
          <a:blip r:embed="rId3"/>
          <a:stretch/>
        </p:blipFill>
        <p:spPr>
          <a:xfrm rot="10800000">
            <a:off x="-234000" y="6116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503" name="CustomShape 15"/>
          <p:cNvSpPr/>
          <p:nvPr/>
        </p:nvSpPr>
        <p:spPr>
          <a:xfrm rot="16200000">
            <a:off x="361440" y="5230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16"/>
          <p:cNvSpPr/>
          <p:nvPr/>
        </p:nvSpPr>
        <p:spPr>
          <a:xfrm rot="16200000">
            <a:off x="1311120" y="5230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17"/>
          <p:cNvSpPr/>
          <p:nvPr/>
        </p:nvSpPr>
        <p:spPr>
          <a:xfrm rot="16200000">
            <a:off x="361440" y="1446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18"/>
          <p:cNvSpPr/>
          <p:nvPr/>
        </p:nvSpPr>
        <p:spPr>
          <a:xfrm rot="16200000">
            <a:off x="1328760" y="1446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9"/>
          <p:cNvSpPr/>
          <p:nvPr/>
        </p:nvSpPr>
        <p:spPr>
          <a:xfrm rot="16200000">
            <a:off x="704520" y="10245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508" name="Inhaltsplatzhalter 4" descr=""/>
          <p:cNvPicPr/>
          <p:nvPr/>
        </p:nvPicPr>
        <p:blipFill>
          <a:blip r:embed="rId4"/>
          <a:stretch/>
        </p:blipFill>
        <p:spPr>
          <a:xfrm rot="10800000">
            <a:off x="2042640" y="6116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509" name="CustomShape 20"/>
          <p:cNvSpPr/>
          <p:nvPr/>
        </p:nvSpPr>
        <p:spPr>
          <a:xfrm rot="16200000">
            <a:off x="2638080" y="5230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1"/>
          <p:cNvSpPr/>
          <p:nvPr/>
        </p:nvSpPr>
        <p:spPr>
          <a:xfrm rot="16200000">
            <a:off x="3587760" y="5230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22"/>
          <p:cNvSpPr/>
          <p:nvPr/>
        </p:nvSpPr>
        <p:spPr>
          <a:xfrm rot="16200000">
            <a:off x="2638080" y="1446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3"/>
          <p:cNvSpPr/>
          <p:nvPr/>
        </p:nvSpPr>
        <p:spPr>
          <a:xfrm rot="16200000">
            <a:off x="3605400" y="14461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24"/>
          <p:cNvSpPr/>
          <p:nvPr/>
        </p:nvSpPr>
        <p:spPr>
          <a:xfrm rot="16200000">
            <a:off x="2981160" y="10245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14" name="Line 25"/>
          <p:cNvSpPr/>
          <p:nvPr/>
        </p:nvSpPr>
        <p:spPr>
          <a:xfrm>
            <a:off x="304560" y="610200"/>
            <a:ext cx="6386760" cy="398304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Line 26"/>
          <p:cNvSpPr/>
          <p:nvPr/>
        </p:nvSpPr>
        <p:spPr>
          <a:xfrm flipH="1">
            <a:off x="226440" y="655560"/>
            <a:ext cx="6382440" cy="39376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27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517" name="CustomShape 28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-5958360" y="-1852200"/>
            <a:ext cx="12598920" cy="12598920"/>
          </a:xfrm>
          <a:prstGeom prst="arc">
            <a:avLst>
              <a:gd name="adj1" fmla="val 19110833"/>
              <a:gd name="adj2" fmla="val 129733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9" name="Inhaltsplatzhalter 4" descr=""/>
          <p:cNvPicPr/>
          <p:nvPr/>
        </p:nvPicPr>
        <p:blipFill>
          <a:blip r:embed="rId1"/>
          <a:stretch/>
        </p:blipFill>
        <p:spPr>
          <a:xfrm rot="14307000">
            <a:off x="4968000" y="1618920"/>
            <a:ext cx="1938240" cy="968760"/>
          </a:xfrm>
          <a:prstGeom prst="rect">
            <a:avLst/>
          </a:prstGeom>
          <a:ln>
            <a:noFill/>
          </a:ln>
        </p:spPr>
      </p:pic>
      <p:sp>
        <p:nvSpPr>
          <p:cNvPr id="520" name="CustomShape 2"/>
          <p:cNvSpPr/>
          <p:nvPr/>
        </p:nvSpPr>
        <p:spPr>
          <a:xfrm rot="17997600">
            <a:off x="5975280" y="1342440"/>
            <a:ext cx="105120" cy="32976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3"/>
          <p:cNvSpPr/>
          <p:nvPr/>
        </p:nvSpPr>
        <p:spPr>
          <a:xfrm rot="17974800">
            <a:off x="5319360" y="1794240"/>
            <a:ext cx="105120" cy="32976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4"/>
          <p:cNvSpPr/>
          <p:nvPr/>
        </p:nvSpPr>
        <p:spPr>
          <a:xfrm rot="19707000">
            <a:off x="5312880" y="1793520"/>
            <a:ext cx="105120" cy="32976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5"/>
          <p:cNvSpPr/>
          <p:nvPr/>
        </p:nvSpPr>
        <p:spPr>
          <a:xfrm rot="19707000">
            <a:off x="5981040" y="1344600"/>
            <a:ext cx="105120" cy="32976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6"/>
          <p:cNvSpPr/>
          <p:nvPr/>
        </p:nvSpPr>
        <p:spPr>
          <a:xfrm rot="19707000">
            <a:off x="5789880" y="2568960"/>
            <a:ext cx="105120" cy="32976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7"/>
          <p:cNvSpPr/>
          <p:nvPr/>
        </p:nvSpPr>
        <p:spPr>
          <a:xfrm rot="19707000">
            <a:off x="6493680" y="2127240"/>
            <a:ext cx="105120" cy="32976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8"/>
          <p:cNvSpPr/>
          <p:nvPr/>
        </p:nvSpPr>
        <p:spPr>
          <a:xfrm>
            <a:off x="106560" y="4466520"/>
            <a:ext cx="6750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9"/>
          <p:cNvSpPr/>
          <p:nvPr/>
        </p:nvSpPr>
        <p:spPr>
          <a:xfrm flipH="1">
            <a:off x="342000" y="655200"/>
            <a:ext cx="5400" cy="406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0"/>
          <p:cNvSpPr/>
          <p:nvPr/>
        </p:nvSpPr>
        <p:spPr>
          <a:xfrm>
            <a:off x="-3247920" y="866520"/>
            <a:ext cx="7198920" cy="7198920"/>
          </a:xfrm>
          <a:prstGeom prst="arc">
            <a:avLst>
              <a:gd name="adj1" fmla="val 15924326"/>
              <a:gd name="adj2" fmla="val 162751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Line 11"/>
          <p:cNvSpPr/>
          <p:nvPr/>
        </p:nvSpPr>
        <p:spPr>
          <a:xfrm flipV="1">
            <a:off x="345240" y="2928600"/>
            <a:ext cx="6099480" cy="1537560"/>
          </a:xfrm>
          <a:prstGeom prst="line">
            <a:avLst/>
          </a:prstGeom>
          <a:ln w="93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2"/>
          <p:cNvSpPr/>
          <p:nvPr/>
        </p:nvSpPr>
        <p:spPr>
          <a:xfrm>
            <a:off x="5425560" y="1288800"/>
            <a:ext cx="10339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d81e5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3"/>
          <p:cNvSpPr/>
          <p:nvPr/>
        </p:nvSpPr>
        <p:spPr>
          <a:xfrm>
            <a:off x="1121400" y="3314880"/>
            <a:ext cx="1438920" cy="1438920"/>
          </a:xfrm>
          <a:prstGeom prst="arc">
            <a:avLst>
              <a:gd name="adj1" fmla="val 17529079"/>
              <a:gd name="adj2" fmla="val 21019853"/>
            </a:avLst>
          </a:prstGeom>
          <a:noFill/>
          <a:ln w="93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14"/>
          <p:cNvSpPr/>
          <p:nvPr/>
        </p:nvSpPr>
        <p:spPr>
          <a:xfrm>
            <a:off x="2002320" y="4529880"/>
            <a:ext cx="40514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r1</a:t>
            </a: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	</a:t>
            </a: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	</a:t>
            </a: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	</a:t>
            </a: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        r2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33" name="CustomShape 15"/>
          <p:cNvSpPr/>
          <p:nvPr/>
        </p:nvSpPr>
        <p:spPr>
          <a:xfrm>
            <a:off x="5697360" y="1974960"/>
            <a:ext cx="2365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l</a:t>
            </a:r>
            <a:endParaRPr b="0" lang="de-DE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34" name="Formula 16"/>
              <p:cNvSpPr txBox="1"/>
              <p:nvPr/>
            </p:nvSpPr>
            <p:spPr>
              <a:xfrm>
                <a:off x="669240" y="2175840"/>
                <a:ext cx="1449720" cy="70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𝑟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l</m:t>
                        </m:r>
                      </m:num>
                      <m:den>
                        <m:r>
                          <m:t xml:space="preserve">sin</m:t>
                        </m:r>
                        <m:r>
                          <m:t xml:space="preserve">α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35" name="Formula 17"/>
              <p:cNvSpPr txBox="1"/>
              <p:nvPr/>
            </p:nvSpPr>
            <p:spPr>
              <a:xfrm>
                <a:off x="4457160" y="3552840"/>
                <a:ext cx="1548720" cy="776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l</m:t>
                        </m:r>
                      </m:num>
                      <m:den>
                        <m:r>
                          <m:t xml:space="preserve">sin</m:t>
                        </m:r>
                        <m:r>
                          <m:t xml:space="preserve">β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536" name="CustomShape 18"/>
          <p:cNvSpPr/>
          <p:nvPr/>
        </p:nvSpPr>
        <p:spPr>
          <a:xfrm flipH="1">
            <a:off x="6092280" y="2654280"/>
            <a:ext cx="702720" cy="47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d81e5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Line 19"/>
          <p:cNvSpPr/>
          <p:nvPr/>
        </p:nvSpPr>
        <p:spPr>
          <a:xfrm flipV="1">
            <a:off x="352800" y="1297440"/>
            <a:ext cx="5054760" cy="3168000"/>
          </a:xfrm>
          <a:prstGeom prst="line">
            <a:avLst/>
          </a:prstGeom>
          <a:ln w="93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0"/>
          <p:cNvSpPr/>
          <p:nvPr/>
        </p:nvSpPr>
        <p:spPr>
          <a:xfrm>
            <a:off x="1522080" y="3732480"/>
            <a:ext cx="297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α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39" name="CustomShape 21"/>
          <p:cNvSpPr/>
          <p:nvPr/>
        </p:nvSpPr>
        <p:spPr>
          <a:xfrm>
            <a:off x="6522840" y="2935440"/>
            <a:ext cx="2930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b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40" name="CustomShape 22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541" name="CustomShape 23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542" name="Formula 1"/>
              <p:cNvSpPr txBox="1"/>
              <p:nvPr/>
            </p:nvSpPr>
            <p:spPr>
              <a:xfrm>
                <a:off x="761400" y="3819600"/>
                <a:ext cx="2333160" cy="499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f>
                      <m:num>
                        <m:r>
                          <m:t xml:space="preserve">1</m:t>
                        </m:r>
                        <m:r>
                          <m:t xml:space="preserve">+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US</m:t>
                            </m:r>
                            <m:r>
                              <m:t xml:space="preserve">+</m:t>
                            </m:r>
                            <m:r>
                              <m:t xml:space="preserve">b</m:t>
                            </m:r>
                          </m:e>
                        </m:d>
                        <m:r>
                          <m:t xml:space="preserve">∗</m:t>
                        </m:r>
                        <m:r>
                          <m:t xml:space="preserve">sin</m:t>
                        </m:r>
                        <m:r>
                          <m:t xml:space="preserve">α</m:t>
                        </m:r>
                      </m:num>
                      <m:den>
                        <m:r>
                          <m:t xml:space="preserve">l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543" name="CustomShape 2"/>
          <p:cNvSpPr/>
          <p:nvPr/>
        </p:nvSpPr>
        <p:spPr>
          <a:xfrm>
            <a:off x="228240" y="3938040"/>
            <a:ext cx="3096000" cy="5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44" name="Formula 3"/>
              <p:cNvSpPr txBox="1"/>
              <p:nvPr/>
            </p:nvSpPr>
            <p:spPr>
              <a:xfrm>
                <a:off x="3837960" y="3672000"/>
                <a:ext cx="2065320" cy="812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β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sin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1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l</m:t>
                            </m:r>
                          </m:num>
                          <m:den>
                            <m:f>
                              <m:num>
                                <m:r>
                                  <m:t xml:space="preserve">l</m:t>
                                </m:r>
                              </m:num>
                              <m:den>
                                <m:r>
                                  <m:t xml:space="preserve">sin</m:t>
                                </m:r>
                                <m:r>
                                  <m:t xml:space="preserve">α</m:t>
                                </m:r>
                              </m:den>
                            </m:f>
                            <m:r>
                              <m:t xml:space="preserve">+</m:t>
                            </m:r>
                            <m:r>
                              <m:t xml:space="preserve">US</m:t>
                            </m:r>
                            <m:r>
                              <m:t xml:space="preserve">+</m:t>
                            </m:r>
                            <m:r>
                              <m:t xml:space="preserve">b</m:t>
                            </m:r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45" name="CustomShape 4"/>
          <p:cNvSpPr/>
          <p:nvPr/>
        </p:nvSpPr>
        <p:spPr>
          <a:xfrm>
            <a:off x="3532680" y="3824280"/>
            <a:ext cx="30960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 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46" name="CustomShape 5"/>
          <p:cNvSpPr/>
          <p:nvPr/>
        </p:nvSpPr>
        <p:spPr>
          <a:xfrm>
            <a:off x="199440" y="667440"/>
            <a:ext cx="64360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Die Geschwindigkeit berechnet sich durch das Verhältnis von den Geschwindigkeiten und dem Radius: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47" name="CustomShape 6"/>
          <p:cNvSpPr/>
          <p:nvPr/>
        </p:nvSpPr>
        <p:spPr>
          <a:xfrm>
            <a:off x="239040" y="2106000"/>
            <a:ext cx="6378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Ultraschall US misst den Abstand zwischen den Fahrzeugen. So lässt r2 alternativ berechnen: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48" name="CustomShape 7"/>
          <p:cNvSpPr/>
          <p:nvPr/>
        </p:nvSpPr>
        <p:spPr>
          <a:xfrm>
            <a:off x="228240" y="3303720"/>
            <a:ext cx="2979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Geschwindigkeit und Winkel:</a:t>
            </a:r>
            <a:endParaRPr b="0" lang="de-DE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9" name="Formula 8"/>
              <p:cNvSpPr txBox="1"/>
              <p:nvPr/>
            </p:nvSpPr>
            <p:spPr>
              <a:xfrm>
                <a:off x="3058920" y="1274400"/>
                <a:ext cx="739440" cy="606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v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v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sSub>
                          <m:e>
                            <m:r>
                              <m:t xml:space="preserve">v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v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50" name="Formula 9"/>
              <p:cNvSpPr txBox="1"/>
              <p:nvPr/>
            </p:nvSpPr>
            <p:spPr>
              <a:xfrm>
                <a:off x="2759400" y="2808000"/>
                <a:ext cx="1338480" cy="28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US</m:t>
                    </m:r>
                    <m:r>
                      <m:t xml:space="preserve">+</m:t>
                    </m:r>
                    <m:r>
                      <m:t xml:space="preserve">b</m:t>
                    </m:r>
                  </m:oMath>
                </a14:m>
              </a:p>
            </p:txBody>
          </p:sp>
        </mc:Choice>
        <mc:Fallback/>
      </mc:AlternateContent>
      <p:sp>
        <p:nvSpPr>
          <p:cNvPr id="551" name="CustomShape 10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552" name="CustomShape 11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92d050"/>
          </a:solidFill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2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Distanz zueinander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des Ultraschalls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 w="2556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4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Geschwindigkeit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von der Kamera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57" name="CustomShape 5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solidFill>
            <a:srgbClr val="009bac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6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Synchrones Abbiegen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Beispiel Linksabbiegen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59" name="CustomShape 7"/>
          <p:cNvSpPr/>
          <p:nvPr/>
        </p:nvSpPr>
        <p:spPr>
          <a:xfrm>
            <a:off x="5656320" y="5461920"/>
            <a:ext cx="18298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Ngoc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60" name="CustomShape 8"/>
          <p:cNvSpPr/>
          <p:nvPr/>
        </p:nvSpPr>
        <p:spPr>
          <a:xfrm>
            <a:off x="-6282000" y="-887040"/>
            <a:ext cx="7198920" cy="7198920"/>
          </a:xfrm>
          <a:prstGeom prst="arc">
            <a:avLst>
              <a:gd name="adj1" fmla="val 19442737"/>
              <a:gd name="adj2" fmla="val 2076100"/>
            </a:avLst>
          </a:prstGeom>
          <a:noFill/>
          <a:ln cap="rnd" w="76320">
            <a:solidFill>
              <a:srgbClr val="808080"/>
            </a:solidFill>
            <a:custDash>
              <a:ds d="3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9"/>
          <p:cNvSpPr/>
          <p:nvPr/>
        </p:nvSpPr>
        <p:spPr>
          <a:xfrm>
            <a:off x="81720" y="739080"/>
            <a:ext cx="1041120" cy="107892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9b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0"/>
          <p:cNvSpPr/>
          <p:nvPr/>
        </p:nvSpPr>
        <p:spPr>
          <a:xfrm>
            <a:off x="450360" y="219852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1"/>
          <p:cNvSpPr/>
          <p:nvPr/>
        </p:nvSpPr>
        <p:spPr>
          <a:xfrm>
            <a:off x="65880" y="359496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12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565" name="CustomShape 13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92d050"/>
          </a:solidFill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2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Distanz zueinander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des Ultraschalls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1123560" y="2054880"/>
            <a:ext cx="5889600" cy="1258920"/>
          </a:xfrm>
          <a:prstGeom prst="rect">
            <a:avLst/>
          </a:prstGeom>
          <a:solidFill>
            <a:srgbClr val="00b0f0"/>
          </a:solidFill>
          <a:ln w="2556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4"/>
          <p:cNvSpPr/>
          <p:nvPr/>
        </p:nvSpPr>
        <p:spPr>
          <a:xfrm>
            <a:off x="1123560" y="2054880"/>
            <a:ext cx="5889600" cy="1258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981"/>
              </a:spcAft>
            </a:pPr>
            <a:r>
              <a:rPr b="0" lang="de-DE" sz="28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Geschwindigkeit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981"/>
              </a:spcAft>
            </a:pPr>
            <a:r>
              <a:rPr b="0" lang="de-DE" sz="28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800" spc="-1" strike="noStrike">
                <a:solidFill>
                  <a:srgbClr val="ffffff"/>
                </a:solidFill>
                <a:latin typeface="Calibri"/>
                <a:ea typeface="Calibri"/>
              </a:rPr>
              <a:t>Mit Hilfe von der Kamera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solidFill>
            <a:srgbClr val="009bac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6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Synchrones Abbiegen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Beispiel Linksabbiegen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72" name="CustomShape 7"/>
          <p:cNvSpPr/>
          <p:nvPr/>
        </p:nvSpPr>
        <p:spPr>
          <a:xfrm>
            <a:off x="5656320" y="5461920"/>
            <a:ext cx="18298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Ngoc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73" name="CustomShape 8"/>
          <p:cNvSpPr/>
          <p:nvPr/>
        </p:nvSpPr>
        <p:spPr>
          <a:xfrm>
            <a:off x="-6282000" y="-887040"/>
            <a:ext cx="7198920" cy="7198920"/>
          </a:xfrm>
          <a:prstGeom prst="arc">
            <a:avLst>
              <a:gd name="adj1" fmla="val 19442737"/>
              <a:gd name="adj2" fmla="val 2076100"/>
            </a:avLst>
          </a:prstGeom>
          <a:noFill/>
          <a:ln cap="rnd" w="76320">
            <a:solidFill>
              <a:srgbClr val="808080"/>
            </a:solidFill>
            <a:custDash>
              <a:ds d="3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9"/>
          <p:cNvSpPr/>
          <p:nvPr/>
        </p:nvSpPr>
        <p:spPr>
          <a:xfrm>
            <a:off x="81720" y="739080"/>
            <a:ext cx="1041120" cy="107892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9b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0"/>
          <p:cNvSpPr/>
          <p:nvPr/>
        </p:nvSpPr>
        <p:spPr>
          <a:xfrm>
            <a:off x="221400" y="1970640"/>
            <a:ext cx="1438920" cy="143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1"/>
          <p:cNvSpPr/>
          <p:nvPr/>
        </p:nvSpPr>
        <p:spPr>
          <a:xfrm>
            <a:off x="65880" y="359496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12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578" name="CustomShape 13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580" name="CustomShape 1"/>
          <p:cNvSpPr/>
          <p:nvPr/>
        </p:nvSpPr>
        <p:spPr>
          <a:xfrm>
            <a:off x="168012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"/>
          <p:cNvSpPr/>
          <p:nvPr/>
        </p:nvSpPr>
        <p:spPr>
          <a:xfrm>
            <a:off x="262980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"/>
          <p:cNvSpPr/>
          <p:nvPr/>
        </p:nvSpPr>
        <p:spPr>
          <a:xfrm>
            <a:off x="16801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4"/>
          <p:cNvSpPr/>
          <p:nvPr/>
        </p:nvSpPr>
        <p:spPr>
          <a:xfrm>
            <a:off x="26492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5"/>
          <p:cNvSpPr/>
          <p:nvPr/>
        </p:nvSpPr>
        <p:spPr>
          <a:xfrm>
            <a:off x="202500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585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328032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586" name="CustomShape 6"/>
          <p:cNvSpPr/>
          <p:nvPr/>
        </p:nvSpPr>
        <p:spPr>
          <a:xfrm>
            <a:off x="387684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7"/>
          <p:cNvSpPr/>
          <p:nvPr/>
        </p:nvSpPr>
        <p:spPr>
          <a:xfrm>
            <a:off x="482688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8"/>
          <p:cNvSpPr/>
          <p:nvPr/>
        </p:nvSpPr>
        <p:spPr>
          <a:xfrm>
            <a:off x="38768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9"/>
          <p:cNvSpPr/>
          <p:nvPr/>
        </p:nvSpPr>
        <p:spPr>
          <a:xfrm>
            <a:off x="48463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0"/>
          <p:cNvSpPr/>
          <p:nvPr/>
        </p:nvSpPr>
        <p:spPr>
          <a:xfrm>
            <a:off x="422208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91" name="CustomShape 11"/>
          <p:cNvSpPr/>
          <p:nvPr/>
        </p:nvSpPr>
        <p:spPr>
          <a:xfrm>
            <a:off x="2631600" y="2536200"/>
            <a:ext cx="76320" cy="540360"/>
          </a:xfrm>
          <a:prstGeom prst="roundRect">
            <a:avLst>
              <a:gd name="adj" fmla="val 16667"/>
            </a:avLst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2"/>
          <p:cNvSpPr/>
          <p:nvPr/>
        </p:nvSpPr>
        <p:spPr>
          <a:xfrm>
            <a:off x="3893040" y="2698560"/>
            <a:ext cx="178920" cy="178920"/>
          </a:xfrm>
          <a:prstGeom prst="ellipse">
            <a:avLst/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Line 13"/>
          <p:cNvSpPr/>
          <p:nvPr/>
        </p:nvSpPr>
        <p:spPr>
          <a:xfrm flipH="1" flipV="1">
            <a:off x="2707920" y="2066400"/>
            <a:ext cx="1275120" cy="631800"/>
          </a:xfrm>
          <a:prstGeom prst="line">
            <a:avLst/>
          </a:prstGeom>
          <a:ln w="2844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Line 14"/>
          <p:cNvSpPr/>
          <p:nvPr/>
        </p:nvSpPr>
        <p:spPr>
          <a:xfrm flipH="1">
            <a:off x="2707200" y="2878200"/>
            <a:ext cx="1275840" cy="686160"/>
          </a:xfrm>
          <a:prstGeom prst="line">
            <a:avLst/>
          </a:prstGeom>
          <a:ln w="2844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5"/>
          <p:cNvSpPr/>
          <p:nvPr/>
        </p:nvSpPr>
        <p:spPr>
          <a:xfrm>
            <a:off x="288000" y="772560"/>
            <a:ext cx="3418560" cy="2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Anpassung der Geschwindigkeit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596" name="CustomShape 16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597" name="CustomShape 17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4186440" y="1270800"/>
            <a:ext cx="425520" cy="1264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2"/>
          <p:cNvSpPr/>
          <p:nvPr/>
        </p:nvSpPr>
        <p:spPr>
          <a:xfrm>
            <a:off x="4553280" y="1469160"/>
            <a:ext cx="870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Lucida Sans"/>
                <a:ea typeface="Lucida Sans"/>
              </a:rPr>
              <a:t>v++</a:t>
            </a:r>
            <a:endParaRPr b="0" lang="de-DE" sz="2400" spc="-1" strike="noStrike">
              <a:latin typeface="Arial"/>
            </a:endParaRPr>
          </a:p>
        </p:txBody>
      </p:sp>
      <p:pic>
        <p:nvPicPr>
          <p:cNvPr id="600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601" name="CustomShape 3"/>
          <p:cNvSpPr/>
          <p:nvPr/>
        </p:nvSpPr>
        <p:spPr>
          <a:xfrm>
            <a:off x="168012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4"/>
          <p:cNvSpPr/>
          <p:nvPr/>
        </p:nvSpPr>
        <p:spPr>
          <a:xfrm>
            <a:off x="262980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5"/>
          <p:cNvSpPr/>
          <p:nvPr/>
        </p:nvSpPr>
        <p:spPr>
          <a:xfrm>
            <a:off x="16801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6"/>
          <p:cNvSpPr/>
          <p:nvPr/>
        </p:nvSpPr>
        <p:spPr>
          <a:xfrm>
            <a:off x="26492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7"/>
          <p:cNvSpPr/>
          <p:nvPr/>
        </p:nvSpPr>
        <p:spPr>
          <a:xfrm>
            <a:off x="202500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606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3282120" y="253044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607" name="CustomShape 8"/>
          <p:cNvSpPr/>
          <p:nvPr/>
        </p:nvSpPr>
        <p:spPr>
          <a:xfrm>
            <a:off x="3878640" y="24494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9"/>
          <p:cNvSpPr/>
          <p:nvPr/>
        </p:nvSpPr>
        <p:spPr>
          <a:xfrm>
            <a:off x="4828680" y="2441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0"/>
          <p:cNvSpPr/>
          <p:nvPr/>
        </p:nvSpPr>
        <p:spPr>
          <a:xfrm>
            <a:off x="3878640" y="35488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1"/>
          <p:cNvSpPr/>
          <p:nvPr/>
        </p:nvSpPr>
        <p:spPr>
          <a:xfrm>
            <a:off x="4848120" y="354888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2"/>
          <p:cNvSpPr/>
          <p:nvPr/>
        </p:nvSpPr>
        <p:spPr>
          <a:xfrm>
            <a:off x="4223520" y="294048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612" name="CustomShape 13"/>
          <p:cNvSpPr/>
          <p:nvPr/>
        </p:nvSpPr>
        <p:spPr>
          <a:xfrm>
            <a:off x="2631600" y="2536200"/>
            <a:ext cx="76320" cy="540360"/>
          </a:xfrm>
          <a:prstGeom prst="roundRect">
            <a:avLst>
              <a:gd name="adj" fmla="val 16667"/>
            </a:avLst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14"/>
          <p:cNvSpPr/>
          <p:nvPr/>
        </p:nvSpPr>
        <p:spPr>
          <a:xfrm>
            <a:off x="3894840" y="3067920"/>
            <a:ext cx="178920" cy="178920"/>
          </a:xfrm>
          <a:prstGeom prst="ellipse">
            <a:avLst/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15"/>
          <p:cNvSpPr/>
          <p:nvPr/>
        </p:nvSpPr>
        <p:spPr>
          <a:xfrm flipH="1" flipV="1">
            <a:off x="2709720" y="2436120"/>
            <a:ext cx="1274760" cy="631800"/>
          </a:xfrm>
          <a:prstGeom prst="line">
            <a:avLst/>
          </a:prstGeom>
          <a:ln w="2844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Line 16"/>
          <p:cNvSpPr/>
          <p:nvPr/>
        </p:nvSpPr>
        <p:spPr>
          <a:xfrm flipH="1">
            <a:off x="2406240" y="3247920"/>
            <a:ext cx="1578240" cy="840240"/>
          </a:xfrm>
          <a:prstGeom prst="line">
            <a:avLst/>
          </a:prstGeom>
          <a:ln w="2844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17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617" name="CustomShape 18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4197960" y="576000"/>
            <a:ext cx="425520" cy="1264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19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620" name="CustomShape 2"/>
          <p:cNvSpPr/>
          <p:nvPr/>
        </p:nvSpPr>
        <p:spPr>
          <a:xfrm>
            <a:off x="168012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3"/>
          <p:cNvSpPr/>
          <p:nvPr/>
        </p:nvSpPr>
        <p:spPr>
          <a:xfrm>
            <a:off x="262980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4"/>
          <p:cNvSpPr/>
          <p:nvPr/>
        </p:nvSpPr>
        <p:spPr>
          <a:xfrm>
            <a:off x="16801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5"/>
          <p:cNvSpPr/>
          <p:nvPr/>
        </p:nvSpPr>
        <p:spPr>
          <a:xfrm>
            <a:off x="26492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6"/>
          <p:cNvSpPr/>
          <p:nvPr/>
        </p:nvSpPr>
        <p:spPr>
          <a:xfrm>
            <a:off x="202500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625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3293280" y="171720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626" name="CustomShape 7"/>
          <p:cNvSpPr/>
          <p:nvPr/>
        </p:nvSpPr>
        <p:spPr>
          <a:xfrm>
            <a:off x="3890160" y="16358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8"/>
          <p:cNvSpPr/>
          <p:nvPr/>
        </p:nvSpPr>
        <p:spPr>
          <a:xfrm>
            <a:off x="4840200" y="16279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9"/>
          <p:cNvSpPr/>
          <p:nvPr/>
        </p:nvSpPr>
        <p:spPr>
          <a:xfrm>
            <a:off x="3890160" y="27356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10"/>
          <p:cNvSpPr/>
          <p:nvPr/>
        </p:nvSpPr>
        <p:spPr>
          <a:xfrm>
            <a:off x="4859280" y="273564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11"/>
          <p:cNvSpPr/>
          <p:nvPr/>
        </p:nvSpPr>
        <p:spPr>
          <a:xfrm>
            <a:off x="4235040" y="212724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631" name="CustomShape 12"/>
          <p:cNvSpPr/>
          <p:nvPr/>
        </p:nvSpPr>
        <p:spPr>
          <a:xfrm>
            <a:off x="2631600" y="2536200"/>
            <a:ext cx="76320" cy="540360"/>
          </a:xfrm>
          <a:prstGeom prst="roundRect">
            <a:avLst>
              <a:gd name="adj" fmla="val 16667"/>
            </a:avLst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3"/>
          <p:cNvSpPr/>
          <p:nvPr/>
        </p:nvSpPr>
        <p:spPr>
          <a:xfrm>
            <a:off x="3906360" y="2254680"/>
            <a:ext cx="178920" cy="178920"/>
          </a:xfrm>
          <a:prstGeom prst="ellipse">
            <a:avLst/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Line 14"/>
          <p:cNvSpPr/>
          <p:nvPr/>
        </p:nvSpPr>
        <p:spPr>
          <a:xfrm flipH="1" flipV="1">
            <a:off x="2381400" y="1515240"/>
            <a:ext cx="1614600" cy="739440"/>
          </a:xfrm>
          <a:prstGeom prst="line">
            <a:avLst/>
          </a:prstGeom>
          <a:ln w="2844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Line 15"/>
          <p:cNvSpPr/>
          <p:nvPr/>
        </p:nvSpPr>
        <p:spPr>
          <a:xfrm flipH="1">
            <a:off x="2720160" y="2434680"/>
            <a:ext cx="1275840" cy="686160"/>
          </a:xfrm>
          <a:prstGeom prst="line">
            <a:avLst/>
          </a:prstGeom>
          <a:ln w="2844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6"/>
          <p:cNvSpPr/>
          <p:nvPr/>
        </p:nvSpPr>
        <p:spPr>
          <a:xfrm>
            <a:off x="4668120" y="774360"/>
            <a:ext cx="572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Lucida Sans"/>
                <a:ea typeface="Lucida Sans"/>
              </a:rPr>
              <a:t>v--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636" name="CustomShape 17"/>
          <p:cNvSpPr/>
          <p:nvPr/>
        </p:nvSpPr>
        <p:spPr>
          <a:xfrm>
            <a:off x="288000" y="772560"/>
            <a:ext cx="3418560" cy="2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Anpassung der Geschwindigkeit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637" name="CustomShape 18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638" name="CustomShape 19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10960" y="597960"/>
            <a:ext cx="2536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Controller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207000" y="1040400"/>
            <a:ext cx="642852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Playstation DUALSHOCK4 Wireless Controller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</p:txBody>
      </p:sp>
      <p:pic>
        <p:nvPicPr>
          <p:cNvPr id="239" name="Grafik 6" descr=""/>
          <p:cNvPicPr/>
          <p:nvPr/>
        </p:nvPicPr>
        <p:blipFill>
          <a:blip r:embed="rId1"/>
          <a:stretch/>
        </p:blipFill>
        <p:spPr>
          <a:xfrm>
            <a:off x="2401920" y="2408040"/>
            <a:ext cx="2143440" cy="1339200"/>
          </a:xfrm>
          <a:prstGeom prst="rect">
            <a:avLst/>
          </a:prstGeom>
          <a:ln w="12600"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92d050"/>
          </a:solidFill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Distanz zueinander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des Ultraschalls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41" name="CustomShape 3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 w="2556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4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Geschwindigkeit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von der Kamera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43" name="CustomShape 5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solidFill>
            <a:srgbClr val="009bac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6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Synchrones Abbiegen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Beispiel Linksabbiegen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45" name="CustomShape 7"/>
          <p:cNvSpPr/>
          <p:nvPr/>
        </p:nvSpPr>
        <p:spPr>
          <a:xfrm>
            <a:off x="5656320" y="5461920"/>
            <a:ext cx="18298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Ngoc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646" name="CustomShape 8"/>
          <p:cNvSpPr/>
          <p:nvPr/>
        </p:nvSpPr>
        <p:spPr>
          <a:xfrm>
            <a:off x="-6282000" y="-887040"/>
            <a:ext cx="7198920" cy="7198920"/>
          </a:xfrm>
          <a:prstGeom prst="arc">
            <a:avLst>
              <a:gd name="adj1" fmla="val 19442737"/>
              <a:gd name="adj2" fmla="val 2076100"/>
            </a:avLst>
          </a:prstGeom>
          <a:noFill/>
          <a:ln cap="rnd" w="76320">
            <a:solidFill>
              <a:srgbClr val="808080"/>
            </a:solidFill>
            <a:custDash>
              <a:ds d="3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9"/>
          <p:cNvSpPr/>
          <p:nvPr/>
        </p:nvSpPr>
        <p:spPr>
          <a:xfrm>
            <a:off x="81720" y="739080"/>
            <a:ext cx="1041120" cy="107892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9b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0"/>
          <p:cNvSpPr/>
          <p:nvPr/>
        </p:nvSpPr>
        <p:spPr>
          <a:xfrm>
            <a:off x="450360" y="219852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1"/>
          <p:cNvSpPr/>
          <p:nvPr/>
        </p:nvSpPr>
        <p:spPr>
          <a:xfrm>
            <a:off x="65880" y="359496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2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651" name="CustomShape 13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549000" y="3678480"/>
            <a:ext cx="6086520" cy="898920"/>
          </a:xfrm>
          <a:prstGeom prst="rect">
            <a:avLst/>
          </a:prstGeom>
          <a:solidFill>
            <a:srgbClr val="92d050"/>
          </a:solidFill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2"/>
          <p:cNvSpPr/>
          <p:nvPr/>
        </p:nvSpPr>
        <p:spPr>
          <a:xfrm>
            <a:off x="1010160" y="3462840"/>
            <a:ext cx="6086520" cy="125892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283"/>
              </a:spcAft>
            </a:pPr>
            <a:r>
              <a:rPr b="0" lang="de-DE" sz="28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Distanz zueinander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283"/>
              </a:spcAft>
            </a:pPr>
            <a:r>
              <a:rPr b="0" lang="de-DE" sz="28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800" spc="-1" strike="noStrike">
                <a:solidFill>
                  <a:srgbClr val="ffffff"/>
                </a:solidFill>
                <a:latin typeface="Calibri"/>
                <a:ea typeface="Calibri"/>
              </a:rPr>
              <a:t>Mit Hilfe des Ultraschalls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 w="2556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4"/>
          <p:cNvSpPr/>
          <p:nvPr/>
        </p:nvSpPr>
        <p:spPr>
          <a:xfrm>
            <a:off x="918000" y="2288160"/>
            <a:ext cx="5717520" cy="898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Anpassung der Geschwindigkeit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Mit Hilfe von der Kamera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56" name="CustomShape 5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solidFill>
            <a:srgbClr val="009bac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6"/>
          <p:cNvSpPr/>
          <p:nvPr/>
        </p:nvSpPr>
        <p:spPr>
          <a:xfrm>
            <a:off x="549000" y="832680"/>
            <a:ext cx="60865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4000" rIns="38160" tIns="38160" bIns="38160"/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Synchrones Abbiegen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700"/>
              </a:spcAft>
            </a:pP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r>
              <a:rPr b="0" lang="de-DE" sz="2000" spc="-1" strike="noStrike">
                <a:solidFill>
                  <a:srgbClr val="ffffff"/>
                </a:solidFill>
                <a:latin typeface="Calibri"/>
                <a:ea typeface="Calibri"/>
              </a:rPr>
              <a:t>Beispiel Linksabbiegen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58" name="CustomShape 7"/>
          <p:cNvSpPr/>
          <p:nvPr/>
        </p:nvSpPr>
        <p:spPr>
          <a:xfrm>
            <a:off x="5656320" y="5461920"/>
            <a:ext cx="18298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Ngoc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659" name="CustomShape 8"/>
          <p:cNvSpPr/>
          <p:nvPr/>
        </p:nvSpPr>
        <p:spPr>
          <a:xfrm>
            <a:off x="-6282000" y="-887040"/>
            <a:ext cx="7198920" cy="7198920"/>
          </a:xfrm>
          <a:prstGeom prst="arc">
            <a:avLst>
              <a:gd name="adj1" fmla="val 19442737"/>
              <a:gd name="adj2" fmla="val 2076100"/>
            </a:avLst>
          </a:prstGeom>
          <a:noFill/>
          <a:ln cap="rnd" w="76320">
            <a:solidFill>
              <a:srgbClr val="808080"/>
            </a:solidFill>
            <a:custDash>
              <a:ds d="3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9"/>
          <p:cNvSpPr/>
          <p:nvPr/>
        </p:nvSpPr>
        <p:spPr>
          <a:xfrm>
            <a:off x="81720" y="739080"/>
            <a:ext cx="1041120" cy="107892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9b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10"/>
          <p:cNvSpPr/>
          <p:nvPr/>
        </p:nvSpPr>
        <p:spPr>
          <a:xfrm>
            <a:off x="450360" y="2198520"/>
            <a:ext cx="1078920" cy="107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1"/>
          <p:cNvSpPr/>
          <p:nvPr/>
        </p:nvSpPr>
        <p:spPr>
          <a:xfrm>
            <a:off x="31320" y="3408480"/>
            <a:ext cx="1438920" cy="1438920"/>
          </a:xfrm>
          <a:prstGeom prst="ellipse">
            <a:avLst/>
          </a:prstGeom>
          <a:solidFill>
            <a:srgbClr val="ffffff"/>
          </a:solidFill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2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664" name="CustomShape 13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666" name="CustomShape 1"/>
          <p:cNvSpPr/>
          <p:nvPr/>
        </p:nvSpPr>
        <p:spPr>
          <a:xfrm>
            <a:off x="168012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"/>
          <p:cNvSpPr/>
          <p:nvPr/>
        </p:nvSpPr>
        <p:spPr>
          <a:xfrm>
            <a:off x="262980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3"/>
          <p:cNvSpPr/>
          <p:nvPr/>
        </p:nvSpPr>
        <p:spPr>
          <a:xfrm>
            <a:off x="16801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4"/>
          <p:cNvSpPr/>
          <p:nvPr/>
        </p:nvSpPr>
        <p:spPr>
          <a:xfrm>
            <a:off x="26492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5"/>
          <p:cNvSpPr/>
          <p:nvPr/>
        </p:nvSpPr>
        <p:spPr>
          <a:xfrm>
            <a:off x="202500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671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328032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672" name="CustomShape 6"/>
          <p:cNvSpPr/>
          <p:nvPr/>
        </p:nvSpPr>
        <p:spPr>
          <a:xfrm>
            <a:off x="387684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7"/>
          <p:cNvSpPr/>
          <p:nvPr/>
        </p:nvSpPr>
        <p:spPr>
          <a:xfrm>
            <a:off x="482688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8"/>
          <p:cNvSpPr/>
          <p:nvPr/>
        </p:nvSpPr>
        <p:spPr>
          <a:xfrm>
            <a:off x="38768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9"/>
          <p:cNvSpPr/>
          <p:nvPr/>
        </p:nvSpPr>
        <p:spPr>
          <a:xfrm>
            <a:off x="48463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10"/>
          <p:cNvSpPr/>
          <p:nvPr/>
        </p:nvSpPr>
        <p:spPr>
          <a:xfrm>
            <a:off x="422208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677" name="CustomShape 11"/>
          <p:cNvSpPr/>
          <p:nvPr/>
        </p:nvSpPr>
        <p:spPr>
          <a:xfrm>
            <a:off x="2796120" y="2536200"/>
            <a:ext cx="1030680" cy="376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12"/>
          <p:cNvSpPr/>
          <p:nvPr/>
        </p:nvSpPr>
        <p:spPr>
          <a:xfrm>
            <a:off x="288000" y="772560"/>
            <a:ext cx="4751280" cy="2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Anpassung der der Distanz zueinander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679" name="CustomShape 13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680" name="CustomShape 14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 rot="19867800">
            <a:off x="4509720" y="206784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"/>
          <p:cNvSpPr/>
          <p:nvPr/>
        </p:nvSpPr>
        <p:spPr>
          <a:xfrm rot="19890600">
            <a:off x="5460840" y="206748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"/>
          <p:cNvSpPr/>
          <p:nvPr/>
        </p:nvSpPr>
        <p:spPr>
          <a:xfrm flipV="1" rot="16200000">
            <a:off x="4003200" y="838440"/>
            <a:ext cx="1362600" cy="781920"/>
          </a:xfrm>
          <a:prstGeom prst="curvedConnector3">
            <a:avLst>
              <a:gd name="adj1" fmla="val 43296"/>
            </a:avLst>
          </a:pr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84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685" name="CustomShape 4"/>
          <p:cNvSpPr/>
          <p:nvPr/>
        </p:nvSpPr>
        <p:spPr>
          <a:xfrm>
            <a:off x="168012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5"/>
          <p:cNvSpPr/>
          <p:nvPr/>
        </p:nvSpPr>
        <p:spPr>
          <a:xfrm>
            <a:off x="262980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6"/>
          <p:cNvSpPr/>
          <p:nvPr/>
        </p:nvSpPr>
        <p:spPr>
          <a:xfrm>
            <a:off x="16801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7"/>
          <p:cNvSpPr/>
          <p:nvPr/>
        </p:nvSpPr>
        <p:spPr>
          <a:xfrm>
            <a:off x="26492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8"/>
          <p:cNvSpPr/>
          <p:nvPr/>
        </p:nvSpPr>
        <p:spPr>
          <a:xfrm>
            <a:off x="202500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690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391320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691" name="CustomShape 9"/>
          <p:cNvSpPr/>
          <p:nvPr/>
        </p:nvSpPr>
        <p:spPr>
          <a:xfrm>
            <a:off x="450972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0"/>
          <p:cNvSpPr/>
          <p:nvPr/>
        </p:nvSpPr>
        <p:spPr>
          <a:xfrm>
            <a:off x="545976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1"/>
          <p:cNvSpPr/>
          <p:nvPr/>
        </p:nvSpPr>
        <p:spPr>
          <a:xfrm>
            <a:off x="45097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2"/>
          <p:cNvSpPr/>
          <p:nvPr/>
        </p:nvSpPr>
        <p:spPr>
          <a:xfrm>
            <a:off x="547920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3"/>
          <p:cNvSpPr/>
          <p:nvPr/>
        </p:nvSpPr>
        <p:spPr>
          <a:xfrm>
            <a:off x="485496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696" name="CustomShape 14"/>
          <p:cNvSpPr/>
          <p:nvPr/>
        </p:nvSpPr>
        <p:spPr>
          <a:xfrm>
            <a:off x="2796120" y="2536200"/>
            <a:ext cx="1663560" cy="376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5"/>
          <p:cNvSpPr/>
          <p:nvPr/>
        </p:nvSpPr>
        <p:spPr>
          <a:xfrm>
            <a:off x="288000" y="772560"/>
            <a:ext cx="4751280" cy="2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Anpassung der der Distanz zueinander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698" name="CustomShape 16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699" name="CustomShape 17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701" name="CustomShape 1"/>
          <p:cNvSpPr/>
          <p:nvPr/>
        </p:nvSpPr>
        <p:spPr>
          <a:xfrm>
            <a:off x="168012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"/>
          <p:cNvSpPr/>
          <p:nvPr/>
        </p:nvSpPr>
        <p:spPr>
          <a:xfrm>
            <a:off x="262980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3"/>
          <p:cNvSpPr/>
          <p:nvPr/>
        </p:nvSpPr>
        <p:spPr>
          <a:xfrm>
            <a:off x="16801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4"/>
          <p:cNvSpPr/>
          <p:nvPr/>
        </p:nvSpPr>
        <p:spPr>
          <a:xfrm>
            <a:off x="26492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5"/>
          <p:cNvSpPr/>
          <p:nvPr/>
        </p:nvSpPr>
        <p:spPr>
          <a:xfrm>
            <a:off x="202500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706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328032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707" name="CustomShape 6"/>
          <p:cNvSpPr/>
          <p:nvPr/>
        </p:nvSpPr>
        <p:spPr>
          <a:xfrm>
            <a:off x="387684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7"/>
          <p:cNvSpPr/>
          <p:nvPr/>
        </p:nvSpPr>
        <p:spPr>
          <a:xfrm>
            <a:off x="482688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8"/>
          <p:cNvSpPr/>
          <p:nvPr/>
        </p:nvSpPr>
        <p:spPr>
          <a:xfrm>
            <a:off x="38768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9"/>
          <p:cNvSpPr/>
          <p:nvPr/>
        </p:nvSpPr>
        <p:spPr>
          <a:xfrm>
            <a:off x="48463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10"/>
          <p:cNvSpPr/>
          <p:nvPr/>
        </p:nvSpPr>
        <p:spPr>
          <a:xfrm>
            <a:off x="422208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712" name="CustomShape 11"/>
          <p:cNvSpPr/>
          <p:nvPr/>
        </p:nvSpPr>
        <p:spPr>
          <a:xfrm>
            <a:off x="2796120" y="2536200"/>
            <a:ext cx="1030680" cy="376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12"/>
          <p:cNvSpPr/>
          <p:nvPr/>
        </p:nvSpPr>
        <p:spPr>
          <a:xfrm>
            <a:off x="288000" y="772560"/>
            <a:ext cx="4751280" cy="2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Anpassung der der Distanz zueinander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14" name="CustomShape 13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15" name="CustomShape 14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 rot="2256600">
            <a:off x="3503520" y="207396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2"/>
          <p:cNvSpPr/>
          <p:nvPr/>
        </p:nvSpPr>
        <p:spPr>
          <a:xfrm rot="2256600">
            <a:off x="4435920" y="2066040"/>
            <a:ext cx="114840" cy="384480"/>
          </a:xfrm>
          <a:prstGeom prst="roundRect">
            <a:avLst>
              <a:gd name="adj" fmla="val 48667"/>
            </a:avLst>
          </a:prstGeom>
          <a:noFill/>
          <a:ln cap="rnd" w="28440">
            <a:solidFill>
              <a:srgbClr val="80808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"/>
          <p:cNvSpPr/>
          <p:nvPr/>
        </p:nvSpPr>
        <p:spPr>
          <a:xfrm flipH="1" flipV="1" rot="5400000">
            <a:off x="3633840" y="924840"/>
            <a:ext cx="1265760" cy="546840"/>
          </a:xfrm>
          <a:prstGeom prst="curvedConnector3">
            <a:avLst>
              <a:gd name="adj1" fmla="val 50000"/>
            </a:avLst>
          </a:pr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19" name="Inhaltsplatzhalter 4" descr=""/>
          <p:cNvPicPr/>
          <p:nvPr/>
        </p:nvPicPr>
        <p:blipFill>
          <a:blip r:embed="rId1"/>
          <a:stretch/>
        </p:blipFill>
        <p:spPr>
          <a:xfrm rot="16200000">
            <a:off x="108324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720" name="CustomShape 4"/>
          <p:cNvSpPr/>
          <p:nvPr/>
        </p:nvSpPr>
        <p:spPr>
          <a:xfrm>
            <a:off x="168012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5"/>
          <p:cNvSpPr/>
          <p:nvPr/>
        </p:nvSpPr>
        <p:spPr>
          <a:xfrm>
            <a:off x="262980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6"/>
          <p:cNvSpPr/>
          <p:nvPr/>
        </p:nvSpPr>
        <p:spPr>
          <a:xfrm>
            <a:off x="168012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7"/>
          <p:cNvSpPr/>
          <p:nvPr/>
        </p:nvSpPr>
        <p:spPr>
          <a:xfrm>
            <a:off x="26492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8"/>
          <p:cNvSpPr/>
          <p:nvPr/>
        </p:nvSpPr>
        <p:spPr>
          <a:xfrm>
            <a:off x="202500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M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725" name="Inhaltsplatzhalter 4" descr=""/>
          <p:cNvPicPr/>
          <p:nvPr/>
        </p:nvPicPr>
        <p:blipFill>
          <a:blip r:embed="rId2"/>
          <a:stretch/>
        </p:blipFill>
        <p:spPr>
          <a:xfrm rot="16200000">
            <a:off x="2881440" y="2160720"/>
            <a:ext cx="2259000" cy="1128960"/>
          </a:xfrm>
          <a:prstGeom prst="rect">
            <a:avLst/>
          </a:prstGeom>
          <a:ln w="12600">
            <a:noFill/>
          </a:ln>
        </p:spPr>
      </p:pic>
      <p:sp>
        <p:nvSpPr>
          <p:cNvPr id="726" name="CustomShape 9"/>
          <p:cNvSpPr/>
          <p:nvPr/>
        </p:nvSpPr>
        <p:spPr>
          <a:xfrm>
            <a:off x="3477960" y="207972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10"/>
          <p:cNvSpPr/>
          <p:nvPr/>
        </p:nvSpPr>
        <p:spPr>
          <a:xfrm>
            <a:off x="4428000" y="207180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11"/>
          <p:cNvSpPr/>
          <p:nvPr/>
        </p:nvSpPr>
        <p:spPr>
          <a:xfrm>
            <a:off x="347796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12"/>
          <p:cNvSpPr/>
          <p:nvPr/>
        </p:nvSpPr>
        <p:spPr>
          <a:xfrm>
            <a:off x="4447440" y="3179160"/>
            <a:ext cx="114840" cy="384480"/>
          </a:xfrm>
          <a:prstGeom prst="roundRect">
            <a:avLst>
              <a:gd name="adj" fmla="val 48667"/>
            </a:avLst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13"/>
          <p:cNvSpPr/>
          <p:nvPr/>
        </p:nvSpPr>
        <p:spPr>
          <a:xfrm>
            <a:off x="3823200" y="2570760"/>
            <a:ext cx="220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Lucida Sans"/>
                <a:ea typeface="Lucida Sans"/>
              </a:rPr>
              <a:t>S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731" name="CustomShape 14"/>
          <p:cNvSpPr/>
          <p:nvPr/>
        </p:nvSpPr>
        <p:spPr>
          <a:xfrm>
            <a:off x="2796120" y="2536200"/>
            <a:ext cx="631800" cy="376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d81e5"/>
          </a:solidFill>
          <a:ln w="25560">
            <a:solidFill>
              <a:srgbClr val="4d81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15"/>
          <p:cNvSpPr/>
          <p:nvPr/>
        </p:nvSpPr>
        <p:spPr>
          <a:xfrm>
            <a:off x="288000" y="772560"/>
            <a:ext cx="4751280" cy="2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Lucida Sans"/>
                <a:ea typeface="Lucida Sans"/>
              </a:rPr>
              <a:t>Anpassung der der Distanz zueinander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33" name="CustomShape 16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Synchronisierung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34" name="CustomShape 17"/>
          <p:cNvSpPr/>
          <p:nvPr/>
        </p:nvSpPr>
        <p:spPr>
          <a:xfrm>
            <a:off x="2935080" y="484236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Tran Luu Ngoc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216000" y="2188440"/>
            <a:ext cx="6424920" cy="11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Johannes Eichenseer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227520" y="1584000"/>
            <a:ext cx="642492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32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216000" y="1584000"/>
            <a:ext cx="4965840" cy="28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0" bIns="0">
            <a:norm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Logitech C300</a:t>
            </a:r>
            <a:endParaRPr b="0" lang="de-DE" sz="16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Über USB an Raspberry Pi angeschlossen</a:t>
            </a:r>
            <a:endParaRPr b="0" lang="de-DE" sz="16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Ansteuerung über OpenCV 3.4.1</a:t>
            </a:r>
            <a:endParaRPr b="0" lang="de-DE" sz="1600" spc="-1" strike="noStrike"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320x240 Auflösung bei 15/30 fps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1"/>
          <a:stretch/>
        </p:blipFill>
        <p:spPr>
          <a:xfrm>
            <a:off x="4968000" y="2053080"/>
            <a:ext cx="1787760" cy="1617480"/>
          </a:xfrm>
          <a:prstGeom prst="rect">
            <a:avLst/>
          </a:prstGeom>
          <a:ln>
            <a:noFill/>
          </a:ln>
        </p:spPr>
      </p:pic>
      <p:sp>
        <p:nvSpPr>
          <p:cNvPr id="739" name="CustomShape 2"/>
          <p:cNvSpPr/>
          <p:nvPr/>
        </p:nvSpPr>
        <p:spPr>
          <a:xfrm>
            <a:off x="202500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40" name="CustomShape 3"/>
          <p:cNvSpPr/>
          <p:nvPr/>
        </p:nvSpPr>
        <p:spPr>
          <a:xfrm>
            <a:off x="270072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" descr=""/>
          <p:cNvPicPr/>
          <p:nvPr/>
        </p:nvPicPr>
        <p:blipFill>
          <a:blip r:embed="rId1"/>
          <a:stretch/>
        </p:blipFill>
        <p:spPr>
          <a:xfrm>
            <a:off x="1512000" y="1656000"/>
            <a:ext cx="1293840" cy="2285640"/>
          </a:xfrm>
          <a:prstGeom prst="rect">
            <a:avLst/>
          </a:prstGeom>
          <a:ln>
            <a:noFill/>
          </a:ln>
        </p:spPr>
      </p:pic>
      <p:pic>
        <p:nvPicPr>
          <p:cNvPr id="742" name="" descr=""/>
          <p:cNvPicPr/>
          <p:nvPr/>
        </p:nvPicPr>
        <p:blipFill>
          <a:blip r:embed="rId2"/>
          <a:stretch/>
        </p:blipFill>
        <p:spPr>
          <a:xfrm>
            <a:off x="3888000" y="1656000"/>
            <a:ext cx="1293840" cy="2285640"/>
          </a:xfrm>
          <a:prstGeom prst="rect">
            <a:avLst/>
          </a:prstGeom>
          <a:ln>
            <a:noFill/>
          </a:ln>
        </p:spPr>
      </p:pic>
      <p:pic>
        <p:nvPicPr>
          <p:cNvPr id="743" name="" descr=""/>
          <p:cNvPicPr/>
          <p:nvPr/>
        </p:nvPicPr>
        <p:blipFill>
          <a:blip r:embed="rId3"/>
          <a:stretch/>
        </p:blipFill>
        <p:spPr>
          <a:xfrm>
            <a:off x="3816000" y="2448000"/>
            <a:ext cx="569160" cy="620280"/>
          </a:xfrm>
          <a:prstGeom prst="rect">
            <a:avLst/>
          </a:prstGeom>
          <a:ln>
            <a:noFill/>
          </a:ln>
        </p:spPr>
      </p:pic>
      <p:sp>
        <p:nvSpPr>
          <p:cNvPr id="744" name="Line 1"/>
          <p:cNvSpPr/>
          <p:nvPr/>
        </p:nvSpPr>
        <p:spPr>
          <a:xfrm flipH="1" flipV="1">
            <a:off x="2520000" y="2448000"/>
            <a:ext cx="1368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Line 2"/>
          <p:cNvSpPr/>
          <p:nvPr/>
        </p:nvSpPr>
        <p:spPr>
          <a:xfrm flipH="1">
            <a:off x="2520000" y="2808000"/>
            <a:ext cx="1368000" cy="28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3"/>
          <p:cNvSpPr/>
          <p:nvPr/>
        </p:nvSpPr>
        <p:spPr>
          <a:xfrm>
            <a:off x="2520000" y="2448000"/>
            <a:ext cx="141840" cy="645840"/>
          </a:xfrm>
          <a:prstGeom prst="rect">
            <a:avLst/>
          </a:prstGeom>
          <a:solidFill>
            <a:srgbClr val="0066b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4"/>
          <p:cNvSpPr/>
          <p:nvPr/>
        </p:nvSpPr>
        <p:spPr>
          <a:xfrm>
            <a:off x="405000" y="834120"/>
            <a:ext cx="6046560" cy="11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Lucida Sans"/>
                <a:ea typeface="DejaVu Sans"/>
              </a:rPr>
              <a:t>Korrektur von Geschwindigkeitsdifferenzen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748" name="CustomShape 5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49" name="CustomShape 6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" descr=""/>
          <p:cNvPicPr/>
          <p:nvPr/>
        </p:nvPicPr>
        <p:blipFill>
          <a:blip r:embed="rId1"/>
          <a:stretch/>
        </p:blipFill>
        <p:spPr>
          <a:xfrm>
            <a:off x="1512000" y="1512000"/>
            <a:ext cx="1293840" cy="2285640"/>
          </a:xfrm>
          <a:prstGeom prst="rect">
            <a:avLst/>
          </a:prstGeom>
          <a:ln>
            <a:noFill/>
          </a:ln>
        </p:spPr>
      </p:pic>
      <p:pic>
        <p:nvPicPr>
          <p:cNvPr id="751" name="" descr=""/>
          <p:cNvPicPr/>
          <p:nvPr/>
        </p:nvPicPr>
        <p:blipFill>
          <a:blip r:embed="rId2"/>
          <a:stretch/>
        </p:blipFill>
        <p:spPr>
          <a:xfrm>
            <a:off x="3888000" y="1656000"/>
            <a:ext cx="1293840" cy="2285640"/>
          </a:xfrm>
          <a:prstGeom prst="rect">
            <a:avLst/>
          </a:prstGeom>
          <a:ln>
            <a:noFill/>
          </a:ln>
        </p:spPr>
      </p:pic>
      <p:pic>
        <p:nvPicPr>
          <p:cNvPr id="752" name="" descr=""/>
          <p:cNvPicPr/>
          <p:nvPr/>
        </p:nvPicPr>
        <p:blipFill>
          <a:blip r:embed="rId3"/>
          <a:stretch/>
        </p:blipFill>
        <p:spPr>
          <a:xfrm>
            <a:off x="3816000" y="2448000"/>
            <a:ext cx="569160" cy="620280"/>
          </a:xfrm>
          <a:prstGeom prst="rect">
            <a:avLst/>
          </a:prstGeom>
          <a:ln>
            <a:noFill/>
          </a:ln>
        </p:spPr>
      </p:pic>
      <p:sp>
        <p:nvSpPr>
          <p:cNvPr id="753" name="Line 1"/>
          <p:cNvSpPr/>
          <p:nvPr/>
        </p:nvSpPr>
        <p:spPr>
          <a:xfrm flipH="1" flipV="1">
            <a:off x="2520000" y="2448000"/>
            <a:ext cx="1368000" cy="216000"/>
          </a:xfrm>
          <a:prstGeom prst="line">
            <a:avLst/>
          </a:prstGeom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Line 2"/>
          <p:cNvSpPr/>
          <p:nvPr/>
        </p:nvSpPr>
        <p:spPr>
          <a:xfrm flipH="1">
            <a:off x="2520000" y="2808000"/>
            <a:ext cx="1368000" cy="288000"/>
          </a:xfrm>
          <a:prstGeom prst="line">
            <a:avLst/>
          </a:prstGeom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3"/>
          <p:cNvSpPr/>
          <p:nvPr/>
        </p:nvSpPr>
        <p:spPr>
          <a:xfrm>
            <a:off x="2520000" y="2304000"/>
            <a:ext cx="141840" cy="645840"/>
          </a:xfrm>
          <a:prstGeom prst="rect">
            <a:avLst/>
          </a:prstGeom>
          <a:solidFill>
            <a:srgbClr val="0066b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Line 4"/>
          <p:cNvSpPr/>
          <p:nvPr/>
        </p:nvSpPr>
        <p:spPr>
          <a:xfrm flipV="1">
            <a:off x="4464000" y="1296000"/>
            <a:ext cx="360" cy="50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5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58" name="CustomShape 6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10960" y="597960"/>
            <a:ext cx="2536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Sensoren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207000" y="1040400"/>
            <a:ext cx="642852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marL="148320"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marL="148320"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Parallax INF PING))) Ultrasonic Distance Sensor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Logitech Webcam C300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44" name="Grafik 7" descr=""/>
          <p:cNvPicPr/>
          <p:nvPr/>
        </p:nvPicPr>
        <p:blipFill>
          <a:blip r:embed="rId1"/>
          <a:srcRect l="10769" t="25480" r="10553" b="25061"/>
          <a:stretch/>
        </p:blipFill>
        <p:spPr>
          <a:xfrm>
            <a:off x="3987720" y="1087200"/>
            <a:ext cx="2468520" cy="1551240"/>
          </a:xfrm>
          <a:prstGeom prst="rect">
            <a:avLst/>
          </a:prstGeom>
          <a:ln w="12600">
            <a:noFill/>
          </a:ln>
        </p:spPr>
      </p:pic>
      <p:pic>
        <p:nvPicPr>
          <p:cNvPr id="245" name="Picture 6" descr=""/>
          <p:cNvPicPr/>
          <p:nvPr/>
        </p:nvPicPr>
        <p:blipFill>
          <a:blip r:embed="rId2"/>
          <a:stretch/>
        </p:blipFill>
        <p:spPr>
          <a:xfrm>
            <a:off x="2600280" y="2822400"/>
            <a:ext cx="948240" cy="163404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1123560" y="855720"/>
            <a:ext cx="46090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Bilderkennung mit OpenCV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760" name="CustomShape 2"/>
          <p:cNvSpPr/>
          <p:nvPr/>
        </p:nvSpPr>
        <p:spPr>
          <a:xfrm>
            <a:off x="216000" y="1296000"/>
            <a:ext cx="33822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Fall 1: Bild weit entfernt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761" name="" descr=""/>
          <p:cNvPicPr/>
          <p:nvPr/>
        </p:nvPicPr>
        <p:blipFill>
          <a:blip r:embed="rId1"/>
          <a:stretch/>
        </p:blipFill>
        <p:spPr>
          <a:xfrm>
            <a:off x="902520" y="1944000"/>
            <a:ext cx="3559680" cy="1714320"/>
          </a:xfrm>
          <a:prstGeom prst="rect">
            <a:avLst/>
          </a:prstGeom>
          <a:ln>
            <a:noFill/>
          </a:ln>
        </p:spPr>
      </p:pic>
      <p:pic>
        <p:nvPicPr>
          <p:cNvPr id="762" name="" descr=""/>
          <p:cNvPicPr/>
          <p:nvPr/>
        </p:nvPicPr>
        <p:blipFill>
          <a:blip r:embed="rId2"/>
          <a:stretch/>
        </p:blipFill>
        <p:spPr>
          <a:xfrm>
            <a:off x="5328000" y="2502720"/>
            <a:ext cx="430200" cy="231480"/>
          </a:xfrm>
          <a:prstGeom prst="rect">
            <a:avLst/>
          </a:prstGeom>
          <a:ln>
            <a:noFill/>
          </a:ln>
        </p:spPr>
      </p:pic>
      <p:sp>
        <p:nvSpPr>
          <p:cNvPr id="763" name="CustomShape 3"/>
          <p:cNvSpPr/>
          <p:nvPr/>
        </p:nvSpPr>
        <p:spPr>
          <a:xfrm>
            <a:off x="5328000" y="2502720"/>
            <a:ext cx="430200" cy="231480"/>
          </a:xfrm>
          <a:prstGeom prst="rect">
            <a:avLst/>
          </a:prstGeom>
          <a:noFill/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Line 4"/>
          <p:cNvSpPr/>
          <p:nvPr/>
        </p:nvSpPr>
        <p:spPr>
          <a:xfrm flipH="1" flipV="1">
            <a:off x="2952000" y="2448000"/>
            <a:ext cx="2376000" cy="144000"/>
          </a:xfrm>
          <a:prstGeom prst="line">
            <a:avLst/>
          </a:prstGeom>
          <a:ln>
            <a:solidFill>
              <a:srgbClr val="ef413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5"/>
          <p:cNvSpPr/>
          <p:nvPr/>
        </p:nvSpPr>
        <p:spPr>
          <a:xfrm>
            <a:off x="1944000" y="3757680"/>
            <a:ext cx="2302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Kamerabild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66" name="CustomShape 6"/>
          <p:cNvSpPr/>
          <p:nvPr/>
        </p:nvSpPr>
        <p:spPr>
          <a:xfrm>
            <a:off x="4824000" y="2832480"/>
            <a:ext cx="151020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Gespeichertes Muster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67" name="CustomShape 7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68" name="CustomShape 8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1123560" y="855720"/>
            <a:ext cx="46090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Bilderkennung mit OpenCV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770" name="CustomShape 2"/>
          <p:cNvSpPr/>
          <p:nvPr/>
        </p:nvSpPr>
        <p:spPr>
          <a:xfrm>
            <a:off x="216000" y="1296000"/>
            <a:ext cx="33822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Fall 1: Bild weit entfernt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771" name="" descr=""/>
          <p:cNvPicPr/>
          <p:nvPr/>
        </p:nvPicPr>
        <p:blipFill>
          <a:blip r:embed="rId1"/>
          <a:stretch/>
        </p:blipFill>
        <p:spPr>
          <a:xfrm>
            <a:off x="1629360" y="1914120"/>
            <a:ext cx="3598200" cy="1980000"/>
          </a:xfrm>
          <a:prstGeom prst="rect">
            <a:avLst/>
          </a:prstGeom>
          <a:ln>
            <a:noFill/>
          </a:ln>
        </p:spPr>
      </p:pic>
      <p:sp>
        <p:nvSpPr>
          <p:cNvPr id="772" name="CustomShape 3"/>
          <p:cNvSpPr/>
          <p:nvPr/>
        </p:nvSpPr>
        <p:spPr>
          <a:xfrm>
            <a:off x="2061360" y="4118040"/>
            <a:ext cx="2734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Positive Erkennung!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73" name="CustomShape 4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74" name="CustomShape 5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1123560" y="855720"/>
            <a:ext cx="46090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Bilderkennung mit OpenCV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776" name="CustomShape 2"/>
          <p:cNvSpPr/>
          <p:nvPr/>
        </p:nvSpPr>
        <p:spPr>
          <a:xfrm>
            <a:off x="216000" y="1296000"/>
            <a:ext cx="33822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Fall 2: Bild sehr nahe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777" name="" descr=""/>
          <p:cNvPicPr/>
          <p:nvPr/>
        </p:nvPicPr>
        <p:blipFill>
          <a:blip r:embed="rId1"/>
          <a:stretch/>
        </p:blipFill>
        <p:spPr>
          <a:xfrm>
            <a:off x="576000" y="1872000"/>
            <a:ext cx="3310200" cy="2230200"/>
          </a:xfrm>
          <a:prstGeom prst="rect">
            <a:avLst/>
          </a:prstGeom>
          <a:ln>
            <a:noFill/>
          </a:ln>
        </p:spPr>
      </p:pic>
      <p:pic>
        <p:nvPicPr>
          <p:cNvPr id="778" name="" descr=""/>
          <p:cNvPicPr/>
          <p:nvPr/>
        </p:nvPicPr>
        <p:blipFill>
          <a:blip r:embed="rId2"/>
          <a:stretch/>
        </p:blipFill>
        <p:spPr>
          <a:xfrm>
            <a:off x="5184000" y="2646720"/>
            <a:ext cx="430200" cy="231480"/>
          </a:xfrm>
          <a:prstGeom prst="rect">
            <a:avLst/>
          </a:prstGeom>
          <a:ln>
            <a:solidFill>
              <a:srgbClr val="ed1c24"/>
            </a:solidFill>
          </a:ln>
        </p:spPr>
      </p:pic>
      <p:pic>
        <p:nvPicPr>
          <p:cNvPr id="779" name="" descr=""/>
          <p:cNvPicPr/>
          <p:nvPr/>
        </p:nvPicPr>
        <p:blipFill>
          <a:blip r:embed="rId3"/>
          <a:stretch/>
        </p:blipFill>
        <p:spPr>
          <a:xfrm>
            <a:off x="1656000" y="2808000"/>
            <a:ext cx="430200" cy="231480"/>
          </a:xfrm>
          <a:prstGeom prst="rect">
            <a:avLst/>
          </a:prstGeom>
          <a:ln>
            <a:solidFill>
              <a:srgbClr val="ed1c24"/>
            </a:solidFill>
          </a:ln>
        </p:spPr>
      </p:pic>
      <p:sp>
        <p:nvSpPr>
          <p:cNvPr id="780" name="Line 3"/>
          <p:cNvSpPr/>
          <p:nvPr/>
        </p:nvSpPr>
        <p:spPr>
          <a:xfrm flipH="1">
            <a:off x="2088000" y="2736000"/>
            <a:ext cx="3096000" cy="216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4"/>
          <p:cNvSpPr/>
          <p:nvPr/>
        </p:nvSpPr>
        <p:spPr>
          <a:xfrm>
            <a:off x="1953360" y="4248000"/>
            <a:ext cx="2950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Keine Erkennung!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82" name="CustomShape 5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83" name="CustomShape 6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1123560" y="855720"/>
            <a:ext cx="46090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Bilderkennung mit OpenCV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216000" y="1261080"/>
            <a:ext cx="5830200" cy="22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Fall 2: Bild sehr nahe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Bild wird in 20 Stufen von 100% - 20 % skaliert</a:t>
            </a:r>
            <a:endParaRPr b="0" lang="de-DE" sz="16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Bilderkennung wird auf jede Stufe angewendet</a:t>
            </a:r>
            <a:endParaRPr b="0" lang="de-DE" sz="16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Die beste Übereinstimmung wird gespeichert (Eckpunkte &amp; Skalierungsfaktor)</a:t>
            </a:r>
            <a:endParaRPr b="0" lang="de-DE" sz="16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Die beste Übereinstimmung wird auf das Original rückskaliert und gespeichert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786" name="" descr=""/>
          <p:cNvPicPr/>
          <p:nvPr/>
        </p:nvPicPr>
        <p:blipFill>
          <a:blip r:embed="rId1"/>
          <a:stretch/>
        </p:blipFill>
        <p:spPr>
          <a:xfrm>
            <a:off x="1584000" y="3600000"/>
            <a:ext cx="1078200" cy="725760"/>
          </a:xfrm>
          <a:prstGeom prst="rect">
            <a:avLst/>
          </a:prstGeom>
          <a:ln>
            <a:noFill/>
          </a:ln>
        </p:spPr>
      </p:pic>
      <p:pic>
        <p:nvPicPr>
          <p:cNvPr id="787" name="" descr=""/>
          <p:cNvPicPr/>
          <p:nvPr/>
        </p:nvPicPr>
        <p:blipFill>
          <a:blip r:embed="rId2"/>
          <a:stretch/>
        </p:blipFill>
        <p:spPr>
          <a:xfrm>
            <a:off x="4176000" y="3744000"/>
            <a:ext cx="430200" cy="231480"/>
          </a:xfrm>
          <a:prstGeom prst="rect">
            <a:avLst/>
          </a:prstGeom>
          <a:ln>
            <a:solidFill>
              <a:srgbClr val="ed1c24"/>
            </a:solidFill>
          </a:ln>
        </p:spPr>
      </p:pic>
      <p:sp>
        <p:nvSpPr>
          <p:cNvPr id="788" name="Line 3"/>
          <p:cNvSpPr/>
          <p:nvPr/>
        </p:nvSpPr>
        <p:spPr>
          <a:xfrm flipH="1">
            <a:off x="2232000" y="3888000"/>
            <a:ext cx="1944000" cy="36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89" name="" descr=""/>
          <p:cNvPicPr/>
          <p:nvPr/>
        </p:nvPicPr>
        <p:blipFill>
          <a:blip r:embed="rId3"/>
          <a:stretch/>
        </p:blipFill>
        <p:spPr>
          <a:xfrm>
            <a:off x="1800000" y="3816000"/>
            <a:ext cx="430200" cy="231480"/>
          </a:xfrm>
          <a:prstGeom prst="rect">
            <a:avLst/>
          </a:prstGeom>
          <a:ln>
            <a:solidFill>
              <a:srgbClr val="ed1c24"/>
            </a:solidFill>
          </a:ln>
        </p:spPr>
      </p:pic>
      <p:sp>
        <p:nvSpPr>
          <p:cNvPr id="790" name="CustomShape 4"/>
          <p:cNvSpPr/>
          <p:nvPr/>
        </p:nvSpPr>
        <p:spPr>
          <a:xfrm>
            <a:off x="2304000" y="4320000"/>
            <a:ext cx="2878200" cy="3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Beste Übereinstimmung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91" name="CustomShape 5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92" name="CustomShape 6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1123560" y="855720"/>
            <a:ext cx="46090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Bilderkennung mit OpenCV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216000" y="1296000"/>
            <a:ext cx="33822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Fall 2: Bild sehr nahe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95" name="CustomShape 3"/>
          <p:cNvSpPr/>
          <p:nvPr/>
        </p:nvSpPr>
        <p:spPr>
          <a:xfrm>
            <a:off x="1953000" y="4248000"/>
            <a:ext cx="2950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Positive Erkennung!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796" name="" descr=""/>
          <p:cNvPicPr/>
          <p:nvPr/>
        </p:nvPicPr>
        <p:blipFill>
          <a:blip r:embed="rId1"/>
          <a:stretch/>
        </p:blipFill>
        <p:spPr>
          <a:xfrm>
            <a:off x="1596600" y="1800000"/>
            <a:ext cx="3081600" cy="2302200"/>
          </a:xfrm>
          <a:prstGeom prst="rect">
            <a:avLst/>
          </a:prstGeom>
          <a:ln>
            <a:noFill/>
          </a:ln>
        </p:spPr>
      </p:pic>
      <p:sp>
        <p:nvSpPr>
          <p:cNvPr id="797" name="CustomShape 4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798" name="CustomShape 5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1"/>
          <p:cNvSpPr/>
          <p:nvPr/>
        </p:nvSpPr>
        <p:spPr>
          <a:xfrm>
            <a:off x="1123560" y="855720"/>
            <a:ext cx="46090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Motion Tracking mit OpenCV</a:t>
            </a:r>
            <a:endParaRPr b="0" lang="de-DE" sz="2200" spc="-1" strike="noStrike">
              <a:latin typeface="Arial"/>
            </a:endParaRPr>
          </a:p>
        </p:txBody>
      </p:sp>
      <p:pic>
        <p:nvPicPr>
          <p:cNvPr id="800" name="" descr=""/>
          <p:cNvPicPr/>
          <p:nvPr/>
        </p:nvPicPr>
        <p:blipFill>
          <a:blip r:embed="rId1"/>
          <a:stretch/>
        </p:blipFill>
        <p:spPr>
          <a:xfrm>
            <a:off x="876600" y="2448000"/>
            <a:ext cx="2577600" cy="1925640"/>
          </a:xfrm>
          <a:prstGeom prst="rect">
            <a:avLst/>
          </a:prstGeom>
          <a:ln>
            <a:noFill/>
          </a:ln>
        </p:spPr>
      </p:pic>
      <p:sp>
        <p:nvSpPr>
          <p:cNvPr id="801" name="CustomShape 2"/>
          <p:cNvSpPr/>
          <p:nvPr/>
        </p:nvSpPr>
        <p:spPr>
          <a:xfrm>
            <a:off x="432000" y="1368000"/>
            <a:ext cx="417420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Aus den Eckpunkten wird ein Mittelpunkt berechnet</a:t>
            </a:r>
            <a:endParaRPr b="0" lang="de-DE" sz="16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Nur die X-Koordinate ist relevant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802" name="Line 3"/>
          <p:cNvSpPr/>
          <p:nvPr/>
        </p:nvSpPr>
        <p:spPr>
          <a:xfrm flipH="1" flipV="1">
            <a:off x="2448000" y="3168000"/>
            <a:ext cx="1512000" cy="72000"/>
          </a:xfrm>
          <a:prstGeom prst="line">
            <a:avLst/>
          </a:prstGeom>
          <a:ln w="126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Line 4"/>
          <p:cNvSpPr/>
          <p:nvPr/>
        </p:nvSpPr>
        <p:spPr>
          <a:xfrm flipH="1">
            <a:off x="1296000" y="3384000"/>
            <a:ext cx="3528000" cy="144000"/>
          </a:xfrm>
          <a:prstGeom prst="line">
            <a:avLst/>
          </a:prstGeom>
          <a:ln w="126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5"/>
          <p:cNvSpPr/>
          <p:nvPr/>
        </p:nvSpPr>
        <p:spPr>
          <a:xfrm>
            <a:off x="3888000" y="2805840"/>
            <a:ext cx="251784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Bildbreite: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192px – 52px = 140px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Mittelpunkt: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52px+140px/2 = 122px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805" name="CustomShape 6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806" name="CustomShape 7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1123560" y="855720"/>
            <a:ext cx="46090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Motion Tracking mit OpenCV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808" name="CustomShape 2"/>
          <p:cNvSpPr/>
          <p:nvPr/>
        </p:nvSpPr>
        <p:spPr>
          <a:xfrm>
            <a:off x="432000" y="1368000"/>
            <a:ext cx="417420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Wiederhole Berechnung für jedes einzelne Bild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809" name="" descr=""/>
          <p:cNvPicPr/>
          <p:nvPr/>
        </p:nvPicPr>
        <p:blipFill>
          <a:blip r:embed="rId1"/>
          <a:stretch/>
        </p:blipFill>
        <p:spPr>
          <a:xfrm>
            <a:off x="878400" y="2446200"/>
            <a:ext cx="2575800" cy="1927800"/>
          </a:xfrm>
          <a:prstGeom prst="rect">
            <a:avLst/>
          </a:prstGeom>
          <a:ln>
            <a:noFill/>
          </a:ln>
        </p:spPr>
      </p:pic>
      <p:sp>
        <p:nvSpPr>
          <p:cNvPr id="810" name="Line 3"/>
          <p:cNvSpPr/>
          <p:nvPr/>
        </p:nvSpPr>
        <p:spPr>
          <a:xfrm flipH="1" flipV="1">
            <a:off x="2088000" y="3312000"/>
            <a:ext cx="1800000" cy="432000"/>
          </a:xfrm>
          <a:prstGeom prst="line">
            <a:avLst/>
          </a:prstGeom>
          <a:ln w="126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4"/>
          <p:cNvSpPr/>
          <p:nvPr/>
        </p:nvSpPr>
        <p:spPr>
          <a:xfrm>
            <a:off x="4032000" y="2232000"/>
            <a:ext cx="251784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812" name="CustomShape 5"/>
          <p:cNvSpPr/>
          <p:nvPr/>
        </p:nvSpPr>
        <p:spPr>
          <a:xfrm>
            <a:off x="3888360" y="2805840"/>
            <a:ext cx="2733840" cy="188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Bildbreite: 140px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Mittelpunkt: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150px+140px/2 = 220px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=&gt; Auto muss etwas schneller fahren!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813" name="CustomShape 6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814" name="CustomShape 7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" descr=""/>
          <p:cNvPicPr/>
          <p:nvPr/>
        </p:nvPicPr>
        <p:blipFill>
          <a:blip r:embed="rId1"/>
          <a:stretch/>
        </p:blipFill>
        <p:spPr>
          <a:xfrm>
            <a:off x="3312000" y="18846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16" name="" descr=""/>
          <p:cNvPicPr/>
          <p:nvPr/>
        </p:nvPicPr>
        <p:blipFill>
          <a:blip r:embed="rId2"/>
          <a:stretch/>
        </p:blipFill>
        <p:spPr>
          <a:xfrm>
            <a:off x="3960000" y="18846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17" name="" descr=""/>
          <p:cNvPicPr/>
          <p:nvPr/>
        </p:nvPicPr>
        <p:blipFill>
          <a:blip r:embed="rId3"/>
          <a:stretch/>
        </p:blipFill>
        <p:spPr>
          <a:xfrm>
            <a:off x="2664000" y="18846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18" name="" descr=""/>
          <p:cNvPicPr/>
          <p:nvPr/>
        </p:nvPicPr>
        <p:blipFill>
          <a:blip r:embed="rId4"/>
          <a:stretch/>
        </p:blipFill>
        <p:spPr>
          <a:xfrm>
            <a:off x="3312000" y="26046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19" name="" descr=""/>
          <p:cNvPicPr/>
          <p:nvPr/>
        </p:nvPicPr>
        <p:blipFill>
          <a:blip r:embed="rId5"/>
          <a:stretch/>
        </p:blipFill>
        <p:spPr>
          <a:xfrm>
            <a:off x="3960000" y="26046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20" name="" descr=""/>
          <p:cNvPicPr/>
          <p:nvPr/>
        </p:nvPicPr>
        <p:blipFill>
          <a:blip r:embed="rId6"/>
          <a:stretch/>
        </p:blipFill>
        <p:spPr>
          <a:xfrm>
            <a:off x="2664000" y="26046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21" name="" descr=""/>
          <p:cNvPicPr/>
          <p:nvPr/>
        </p:nvPicPr>
        <p:blipFill>
          <a:blip r:embed="rId7"/>
          <a:stretch/>
        </p:blipFill>
        <p:spPr>
          <a:xfrm>
            <a:off x="3312000" y="33246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22" name="" descr=""/>
          <p:cNvPicPr/>
          <p:nvPr/>
        </p:nvPicPr>
        <p:blipFill>
          <a:blip r:embed="rId8"/>
          <a:stretch/>
        </p:blipFill>
        <p:spPr>
          <a:xfrm>
            <a:off x="3960000" y="33246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23" name="" descr=""/>
          <p:cNvPicPr/>
          <p:nvPr/>
        </p:nvPicPr>
        <p:blipFill>
          <a:blip r:embed="rId9"/>
          <a:stretch/>
        </p:blipFill>
        <p:spPr>
          <a:xfrm>
            <a:off x="2664000" y="3324600"/>
            <a:ext cx="358200" cy="633600"/>
          </a:xfrm>
          <a:prstGeom prst="rect">
            <a:avLst/>
          </a:prstGeom>
          <a:ln>
            <a:noFill/>
          </a:ln>
        </p:spPr>
      </p:pic>
      <p:sp>
        <p:nvSpPr>
          <p:cNvPr id="824" name="CustomShape 1"/>
          <p:cNvSpPr/>
          <p:nvPr/>
        </p:nvSpPr>
        <p:spPr>
          <a:xfrm>
            <a:off x="3312360" y="2736000"/>
            <a:ext cx="214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825" name="CustomShape 2"/>
          <p:cNvSpPr/>
          <p:nvPr/>
        </p:nvSpPr>
        <p:spPr>
          <a:xfrm>
            <a:off x="261000" y="766080"/>
            <a:ext cx="633456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Positionsbestimmung mit mehreren Fahrzeugen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826" name="CustomShape 3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827" name="CustomShape 4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216000" y="1656000"/>
            <a:ext cx="2303280" cy="25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Fahrzeuge erhalten individuelle ID</a:t>
            </a:r>
            <a:endParaRPr b="0" lang="de-DE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ID wird als Barcode im Sichtbereich der Kamera montiert</a:t>
            </a:r>
            <a:endParaRPr b="0" lang="de-DE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Jedes Fahrzeug gibt ID des vorderen und linken Fahrzeugs durch</a:t>
            </a:r>
            <a:endParaRPr b="0" lang="de-DE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Vollständiges Grid kann erstellt werden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829" name="" descr=""/>
          <p:cNvPicPr/>
          <p:nvPr/>
        </p:nvPicPr>
        <p:blipFill>
          <a:blip r:embed="rId1"/>
          <a:stretch/>
        </p:blipFill>
        <p:spPr>
          <a:xfrm>
            <a:off x="3249720" y="18720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30" name="" descr=""/>
          <p:cNvPicPr/>
          <p:nvPr/>
        </p:nvPicPr>
        <p:blipFill>
          <a:blip r:embed="rId2"/>
          <a:stretch/>
        </p:blipFill>
        <p:spPr>
          <a:xfrm>
            <a:off x="3897720" y="18720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31" name="" descr=""/>
          <p:cNvPicPr/>
          <p:nvPr/>
        </p:nvPicPr>
        <p:blipFill>
          <a:blip r:embed="rId3"/>
          <a:stretch/>
        </p:blipFill>
        <p:spPr>
          <a:xfrm>
            <a:off x="2601720" y="18720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32" name="" descr=""/>
          <p:cNvPicPr/>
          <p:nvPr/>
        </p:nvPicPr>
        <p:blipFill>
          <a:blip r:embed="rId4"/>
          <a:stretch/>
        </p:blipFill>
        <p:spPr>
          <a:xfrm>
            <a:off x="3249720" y="25920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33" name="" descr=""/>
          <p:cNvPicPr/>
          <p:nvPr/>
        </p:nvPicPr>
        <p:blipFill>
          <a:blip r:embed="rId5"/>
          <a:stretch/>
        </p:blipFill>
        <p:spPr>
          <a:xfrm>
            <a:off x="3897720" y="25920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34" name="" descr=""/>
          <p:cNvPicPr/>
          <p:nvPr/>
        </p:nvPicPr>
        <p:blipFill>
          <a:blip r:embed="rId6"/>
          <a:stretch/>
        </p:blipFill>
        <p:spPr>
          <a:xfrm>
            <a:off x="2601720" y="25920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35" name="" descr=""/>
          <p:cNvPicPr/>
          <p:nvPr/>
        </p:nvPicPr>
        <p:blipFill>
          <a:blip r:embed="rId7"/>
          <a:stretch/>
        </p:blipFill>
        <p:spPr>
          <a:xfrm>
            <a:off x="3249720" y="33120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36" name="" descr=""/>
          <p:cNvPicPr/>
          <p:nvPr/>
        </p:nvPicPr>
        <p:blipFill>
          <a:blip r:embed="rId8"/>
          <a:stretch/>
        </p:blipFill>
        <p:spPr>
          <a:xfrm>
            <a:off x="3897720" y="3312000"/>
            <a:ext cx="358200" cy="633600"/>
          </a:xfrm>
          <a:prstGeom prst="rect">
            <a:avLst/>
          </a:prstGeom>
          <a:ln>
            <a:noFill/>
          </a:ln>
        </p:spPr>
      </p:pic>
      <p:pic>
        <p:nvPicPr>
          <p:cNvPr id="837" name="" descr=""/>
          <p:cNvPicPr/>
          <p:nvPr/>
        </p:nvPicPr>
        <p:blipFill>
          <a:blip r:embed="rId9"/>
          <a:stretch/>
        </p:blipFill>
        <p:spPr>
          <a:xfrm>
            <a:off x="2601720" y="3312000"/>
            <a:ext cx="358200" cy="633600"/>
          </a:xfrm>
          <a:prstGeom prst="rect">
            <a:avLst/>
          </a:prstGeom>
          <a:ln>
            <a:noFill/>
          </a:ln>
        </p:spPr>
      </p:pic>
      <p:sp>
        <p:nvSpPr>
          <p:cNvPr id="838" name="CustomShape 2"/>
          <p:cNvSpPr/>
          <p:nvPr/>
        </p:nvSpPr>
        <p:spPr>
          <a:xfrm>
            <a:off x="3249720" y="2017080"/>
            <a:ext cx="214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839" name="CustomShape 3"/>
          <p:cNvSpPr/>
          <p:nvPr/>
        </p:nvSpPr>
        <p:spPr>
          <a:xfrm>
            <a:off x="2601720" y="2737080"/>
            <a:ext cx="214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840" name="" descr=""/>
          <p:cNvPicPr/>
          <p:nvPr/>
        </p:nvPicPr>
        <p:blipFill>
          <a:blip r:embed="rId10"/>
          <a:stretch/>
        </p:blipFill>
        <p:spPr>
          <a:xfrm>
            <a:off x="3219120" y="2795400"/>
            <a:ext cx="172800" cy="188280"/>
          </a:xfrm>
          <a:prstGeom prst="rect">
            <a:avLst/>
          </a:prstGeom>
          <a:ln>
            <a:noFill/>
          </a:ln>
        </p:spPr>
      </p:pic>
      <p:pic>
        <p:nvPicPr>
          <p:cNvPr id="841" name="" descr=""/>
          <p:cNvPicPr/>
          <p:nvPr/>
        </p:nvPicPr>
        <p:blipFill>
          <a:blip r:embed="rId11"/>
          <a:stretch/>
        </p:blipFill>
        <p:spPr>
          <a:xfrm>
            <a:off x="3321720" y="2533320"/>
            <a:ext cx="172800" cy="188280"/>
          </a:xfrm>
          <a:prstGeom prst="rect">
            <a:avLst/>
          </a:prstGeom>
          <a:ln>
            <a:noFill/>
          </a:ln>
        </p:spPr>
      </p:pic>
      <p:sp>
        <p:nvSpPr>
          <p:cNvPr id="842" name="Line 4"/>
          <p:cNvSpPr/>
          <p:nvPr/>
        </p:nvSpPr>
        <p:spPr>
          <a:xfrm flipH="1" flipV="1">
            <a:off x="2889720" y="2795400"/>
            <a:ext cx="360000" cy="7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Line 5"/>
          <p:cNvSpPr/>
          <p:nvPr/>
        </p:nvSpPr>
        <p:spPr>
          <a:xfrm flipH="1">
            <a:off x="2889720" y="2939400"/>
            <a:ext cx="360000" cy="7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Line 6"/>
          <p:cNvSpPr/>
          <p:nvPr/>
        </p:nvSpPr>
        <p:spPr>
          <a:xfrm flipH="1" flipV="1">
            <a:off x="3321720" y="2435400"/>
            <a:ext cx="72000" cy="979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Line 7"/>
          <p:cNvSpPr/>
          <p:nvPr/>
        </p:nvSpPr>
        <p:spPr>
          <a:xfrm flipV="1">
            <a:off x="3393720" y="2435400"/>
            <a:ext cx="72000" cy="979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8"/>
          <p:cNvSpPr/>
          <p:nvPr/>
        </p:nvSpPr>
        <p:spPr>
          <a:xfrm>
            <a:off x="3280320" y="2737080"/>
            <a:ext cx="214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847" name="CustomShape 9"/>
          <p:cNvSpPr/>
          <p:nvPr/>
        </p:nvSpPr>
        <p:spPr>
          <a:xfrm>
            <a:off x="261000" y="765720"/>
            <a:ext cx="633456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Positionsbestimmung mit mehreren Fahrzeugen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848" name="CustomShape 10"/>
          <p:cNvSpPr/>
          <p:nvPr/>
        </p:nvSpPr>
        <p:spPr>
          <a:xfrm>
            <a:off x="2025360" y="104760"/>
            <a:ext cx="461052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Kamera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849" name="CustomShape 11"/>
          <p:cNvSpPr/>
          <p:nvPr/>
        </p:nvSpPr>
        <p:spPr>
          <a:xfrm>
            <a:off x="2701080" y="4842360"/>
            <a:ext cx="1456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Johannes Eichenseer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227520" y="1584000"/>
            <a:ext cx="642492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Fragen?</a:t>
            </a:r>
            <a:endParaRPr b="0" lang="de-DE" sz="32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210960" y="597960"/>
            <a:ext cx="2536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Aktoren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207000" y="1040400"/>
            <a:ext cx="642852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TowerPro SG-5010 Servo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marL="148320"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Brushed DC Motor (Chassis)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50" name="Picture 4" descr=""/>
          <p:cNvPicPr/>
          <p:nvPr/>
        </p:nvPicPr>
        <p:blipFill>
          <a:blip r:embed="rId1"/>
          <a:stretch/>
        </p:blipFill>
        <p:spPr>
          <a:xfrm>
            <a:off x="3021840" y="1221480"/>
            <a:ext cx="1971000" cy="1478880"/>
          </a:xfrm>
          <a:prstGeom prst="rect">
            <a:avLst/>
          </a:prstGeom>
          <a:ln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CustomShape 1"/>
          <p:cNvSpPr/>
          <p:nvPr/>
        </p:nvSpPr>
        <p:spPr>
          <a:xfrm>
            <a:off x="227520" y="1584000"/>
            <a:ext cx="642492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Vielen Dank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für eure Aufmerksamkeit!</a:t>
            </a:r>
            <a:endParaRPr b="0" lang="de-DE" sz="32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10960" y="597960"/>
            <a:ext cx="25369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Stromversorgung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207000" y="1040400"/>
            <a:ext cx="6428520" cy="35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8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Power Bank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de-DE" sz="1100" spc="-1" strike="noStrike">
              <a:latin typeface="Arial"/>
            </a:endParaRPr>
          </a:p>
          <a:p>
            <a:pPr lvl="1" marL="253440" indent="-1044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StarSymbol"/>
              <a:buChar char="▪"/>
            </a:pPr>
            <a:r>
              <a:rPr b="0" lang="de-DE" sz="1100" spc="-1" strike="noStrike">
                <a:solidFill>
                  <a:srgbClr val="000000"/>
                </a:solidFill>
                <a:latin typeface="Lucida Sans"/>
                <a:ea typeface="Lucida Sans"/>
              </a:rPr>
              <a:t>Nickel-Metall-Hybrid Akku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10960" y="597960"/>
            <a:ext cx="5161320" cy="48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de-DE" sz="1500" spc="-1" strike="noStrike">
                <a:solidFill>
                  <a:srgbClr val="000000"/>
                </a:solidFill>
                <a:latin typeface="Lucida Sans"/>
                <a:ea typeface="Lucida Sans"/>
              </a:rPr>
              <a:t>Pololu Motor Controller 18v15</a:t>
            </a:r>
            <a:endParaRPr b="0" lang="de-DE" sz="1500" spc="-1" strike="noStrike">
              <a:latin typeface="Arial"/>
            </a:endParaRPr>
          </a:p>
        </p:txBody>
      </p:sp>
      <p:pic>
        <p:nvPicPr>
          <p:cNvPr id="257" name="Grafik 3" descr=""/>
          <p:cNvPicPr/>
          <p:nvPr/>
        </p:nvPicPr>
        <p:blipFill>
          <a:blip r:embed="rId1"/>
          <a:stretch/>
        </p:blipFill>
        <p:spPr>
          <a:xfrm>
            <a:off x="980640" y="1353240"/>
            <a:ext cx="4507920" cy="3153240"/>
          </a:xfrm>
          <a:prstGeom prst="rect">
            <a:avLst/>
          </a:prstGeom>
          <a:ln w="12600"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2025360" y="105120"/>
            <a:ext cx="46105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de-DE" sz="15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Hardware</a:t>
            </a:r>
            <a:endParaRPr b="0" lang="de-DE" sz="15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2934720" y="4842000"/>
            <a:ext cx="98784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800" spc="-1" strike="noStrike">
                <a:solidFill>
                  <a:srgbClr val="808080"/>
                </a:solidFill>
                <a:latin typeface="Lucida Sans"/>
                <a:ea typeface="Lucida Sans"/>
              </a:rPr>
              <a:t>Simon Hölzl</a:t>
            </a:r>
            <a:endParaRPr b="0" lang="de-DE" sz="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OTH_PPT_16x9</Template>
  <TotalTime>159</TotalTime>
  <Application>LibreOffice/5.4.5.1$Windows_X86_64 LibreOffice_project/79c9829dd5d8054ec39a82dc51cd9eff340dbee8</Application>
  <Company>pepig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2016-03-30T09:52:44Z</dcterms:created>
  <dc:creator>pepig Gabriele Thanner</dc:creator>
  <dc:description/>
  <dc:language>de-DE</dc:language>
  <cp:lastModifiedBy/>
  <dcterms:modified xsi:type="dcterms:W3CDTF">2018-06-22T10:52:58Z</dcterms:modified>
  <cp:revision>89</cp:revision>
  <dc:subject/>
  <dc:title>dsfa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pepig</vt:lpwstr>
  </property>
  <property fmtid="{D5CDD505-2E9C-101B-9397-08002B2CF9AE}" pid="4" name="ContentTypeId">
    <vt:lpwstr>0x0101003DC6390AE56B35438C65966F635EAD35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Benutzerdefiniert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6</vt:i4>
  </property>
</Properties>
</file>